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43"/>
  </p:notesMasterIdLst>
  <p:sldIdLst>
    <p:sldId id="256" r:id="rId2"/>
    <p:sldId id="434" r:id="rId3"/>
    <p:sldId id="276" r:id="rId4"/>
    <p:sldId id="503" r:id="rId5"/>
    <p:sldId id="504" r:id="rId6"/>
    <p:sldId id="500" r:id="rId7"/>
    <p:sldId id="510" r:id="rId8"/>
    <p:sldId id="506" r:id="rId9"/>
    <p:sldId id="511" r:id="rId10"/>
    <p:sldId id="505" r:id="rId11"/>
    <p:sldId id="507" r:id="rId12"/>
    <p:sldId id="508" r:id="rId13"/>
    <p:sldId id="509" r:id="rId14"/>
    <p:sldId id="501" r:id="rId15"/>
    <p:sldId id="326" r:id="rId16"/>
    <p:sldId id="516" r:id="rId17"/>
    <p:sldId id="462" r:id="rId18"/>
    <p:sldId id="463" r:id="rId19"/>
    <p:sldId id="498" r:id="rId20"/>
    <p:sldId id="338" r:id="rId21"/>
    <p:sldId id="512" r:id="rId22"/>
    <p:sldId id="513" r:id="rId23"/>
    <p:sldId id="395" r:id="rId24"/>
    <p:sldId id="337" r:id="rId25"/>
    <p:sldId id="351" r:id="rId26"/>
    <p:sldId id="332" r:id="rId27"/>
    <p:sldId id="391" r:id="rId28"/>
    <p:sldId id="335" r:id="rId29"/>
    <p:sldId id="336" r:id="rId30"/>
    <p:sldId id="396" r:id="rId31"/>
    <p:sldId id="398" r:id="rId32"/>
    <p:sldId id="399" r:id="rId33"/>
    <p:sldId id="401" r:id="rId34"/>
    <p:sldId id="400" r:id="rId35"/>
    <p:sldId id="515" r:id="rId36"/>
    <p:sldId id="518" r:id="rId37"/>
    <p:sldId id="288" r:id="rId38"/>
    <p:sldId id="397" r:id="rId39"/>
    <p:sldId id="514" r:id="rId40"/>
    <p:sldId id="517" r:id="rId41"/>
    <p:sldId id="485" r:id="rId4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isa Hamilton" initials="LH" lastIdx="1" clrIdx="0">
    <p:extLst>
      <p:ext uri="{19B8F6BF-5375-455C-9EA6-DF929625EA0E}">
        <p15:presenceInfo xmlns:p15="http://schemas.microsoft.com/office/powerpoint/2012/main" userId="S::Lisa@portspetro.com::5df19252-74ae-4eb3-bad0-1a2f485ddf7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66FF"/>
    <a:srgbClr val="00CC00"/>
    <a:srgbClr val="006600"/>
    <a:srgbClr val="00FFFF"/>
    <a:srgbClr val="FF6600"/>
    <a:srgbClr val="990000"/>
    <a:srgbClr val="FF3300"/>
    <a:srgbClr val="FFFF00"/>
    <a:srgbClr val="0000FF"/>
    <a:srgbClr val="99C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9352" autoAdjust="0"/>
    <p:restoredTop sz="94660" autoAdjust="0"/>
  </p:normalViewPr>
  <p:slideViewPr>
    <p:cSldViewPr snapToGrid="0">
      <p:cViewPr varScale="1">
        <p:scale>
          <a:sx n="114" d="100"/>
          <a:sy n="114" d="100"/>
        </p:scale>
        <p:origin x="798" y="102"/>
      </p:cViewPr>
      <p:guideLst>
        <p:guide orient="horz" pos="2160"/>
        <p:guide pos="3840"/>
      </p:guideLst>
    </p:cSldViewPr>
  </p:slideViewPr>
  <p:outlineViewPr>
    <p:cViewPr>
      <p:scale>
        <a:sx n="33" d="100"/>
        <a:sy n="33" d="100"/>
      </p:scale>
      <p:origin x="258" y="197616"/>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openxmlformats.org/officeDocument/2006/relationships/tableStyles" Target="tableStyles.xml"/></Relationships>
</file>

<file path=ppt/diagrams/_rels/data2.xml.rels><?xml version="1.0" encoding="UTF-8" standalone="yes"?>
<Relationships xmlns="http://schemas.openxmlformats.org/package/2006/relationships"><Relationship Id="rId8" Type="http://schemas.openxmlformats.org/officeDocument/2006/relationships/image" Target="../media/image27.sv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21.svg"/><Relationship Id="rId1" Type="http://schemas.openxmlformats.org/officeDocument/2006/relationships/image" Target="../media/image20.png"/><Relationship Id="rId6" Type="http://schemas.openxmlformats.org/officeDocument/2006/relationships/image" Target="../media/image25.svg"/><Relationship Id="rId5" Type="http://schemas.openxmlformats.org/officeDocument/2006/relationships/image" Target="../media/image24.png"/><Relationship Id="rId10" Type="http://schemas.openxmlformats.org/officeDocument/2006/relationships/image" Target="../media/image29.svg"/><Relationship Id="rId4" Type="http://schemas.openxmlformats.org/officeDocument/2006/relationships/image" Target="../media/image23.svg"/><Relationship Id="rId9" Type="http://schemas.openxmlformats.org/officeDocument/2006/relationships/image" Target="../media/image28.png"/></Relationships>
</file>

<file path=ppt/diagrams/_rels/data3.xml.rels><?xml version="1.0" encoding="UTF-8" standalone="yes"?>
<Relationships xmlns="http://schemas.openxmlformats.org/package/2006/relationships"><Relationship Id="rId8" Type="http://schemas.openxmlformats.org/officeDocument/2006/relationships/image" Target="../media/image41.svg"/><Relationship Id="rId3" Type="http://schemas.openxmlformats.org/officeDocument/2006/relationships/image" Target="../media/image36.png"/><Relationship Id="rId7" Type="http://schemas.openxmlformats.org/officeDocument/2006/relationships/image" Target="../media/image40.png"/><Relationship Id="rId12" Type="http://schemas.openxmlformats.org/officeDocument/2006/relationships/image" Target="../media/image45.svg"/><Relationship Id="rId2" Type="http://schemas.openxmlformats.org/officeDocument/2006/relationships/image" Target="../media/image35.svg"/><Relationship Id="rId1" Type="http://schemas.openxmlformats.org/officeDocument/2006/relationships/image" Target="../media/image34.png"/><Relationship Id="rId6" Type="http://schemas.openxmlformats.org/officeDocument/2006/relationships/image" Target="../media/image39.svg"/><Relationship Id="rId11" Type="http://schemas.openxmlformats.org/officeDocument/2006/relationships/image" Target="../media/image44.png"/><Relationship Id="rId5" Type="http://schemas.openxmlformats.org/officeDocument/2006/relationships/image" Target="../media/image38.png"/><Relationship Id="rId10" Type="http://schemas.openxmlformats.org/officeDocument/2006/relationships/image" Target="../media/image43.svg"/><Relationship Id="rId4" Type="http://schemas.openxmlformats.org/officeDocument/2006/relationships/image" Target="../media/image37.svg"/><Relationship Id="rId9" Type="http://schemas.openxmlformats.org/officeDocument/2006/relationships/image" Target="../media/image42.png"/></Relationships>
</file>

<file path=ppt/diagrams/_rels/data4.xml.rels><?xml version="1.0" encoding="UTF-8" standalone="yes"?>
<Relationships xmlns="http://schemas.openxmlformats.org/package/2006/relationships"><Relationship Id="rId8" Type="http://schemas.openxmlformats.org/officeDocument/2006/relationships/image" Target="../media/image54.svg"/><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image" Target="../media/image48.svg"/><Relationship Id="rId1" Type="http://schemas.openxmlformats.org/officeDocument/2006/relationships/image" Target="../media/image47.png"/><Relationship Id="rId6" Type="http://schemas.openxmlformats.org/officeDocument/2006/relationships/image" Target="../media/image52.svg"/><Relationship Id="rId5" Type="http://schemas.openxmlformats.org/officeDocument/2006/relationships/image" Target="../media/image51.png"/><Relationship Id="rId4" Type="http://schemas.openxmlformats.org/officeDocument/2006/relationships/image" Target="../media/image50.svg"/></Relationships>
</file>

<file path=ppt/diagrams/_rels/data7.xml.rels><?xml version="1.0" encoding="UTF-8" standalone="yes"?>
<Relationships xmlns="http://schemas.openxmlformats.org/package/2006/relationships"><Relationship Id="rId1" Type="http://schemas.openxmlformats.org/officeDocument/2006/relationships/hyperlink" Target="http://www.fuelmart.com/docs.php" TargetMode="External"/></Relationships>
</file>

<file path=ppt/diagrams/_rels/drawing2.xml.rels><?xml version="1.0" encoding="UTF-8" standalone="yes"?>
<Relationships xmlns="http://schemas.openxmlformats.org/package/2006/relationships"><Relationship Id="rId8" Type="http://schemas.openxmlformats.org/officeDocument/2006/relationships/image" Target="../media/image27.svg"/><Relationship Id="rId3" Type="http://schemas.openxmlformats.org/officeDocument/2006/relationships/image" Target="../media/image22.png"/><Relationship Id="rId7" Type="http://schemas.openxmlformats.org/officeDocument/2006/relationships/image" Target="../media/image32.png"/><Relationship Id="rId2" Type="http://schemas.openxmlformats.org/officeDocument/2006/relationships/image" Target="../media/image21.svg"/><Relationship Id="rId1" Type="http://schemas.openxmlformats.org/officeDocument/2006/relationships/image" Target="../media/image30.png"/><Relationship Id="rId6" Type="http://schemas.openxmlformats.org/officeDocument/2006/relationships/image" Target="../media/image25.svg"/><Relationship Id="rId5" Type="http://schemas.openxmlformats.org/officeDocument/2006/relationships/image" Target="../media/image31.png"/><Relationship Id="rId10" Type="http://schemas.openxmlformats.org/officeDocument/2006/relationships/image" Target="../media/image29.svg"/><Relationship Id="rId4" Type="http://schemas.openxmlformats.org/officeDocument/2006/relationships/image" Target="../media/image23.svg"/><Relationship Id="rId9" Type="http://schemas.openxmlformats.org/officeDocument/2006/relationships/image" Target="../media/image33.png"/></Relationships>
</file>

<file path=ppt/diagrams/_rels/drawing3.xml.rels><?xml version="1.0" encoding="UTF-8" standalone="yes"?>
<Relationships xmlns="http://schemas.openxmlformats.org/package/2006/relationships"><Relationship Id="rId8" Type="http://schemas.openxmlformats.org/officeDocument/2006/relationships/image" Target="../media/image41.svg"/><Relationship Id="rId3" Type="http://schemas.openxmlformats.org/officeDocument/2006/relationships/image" Target="../media/image36.png"/><Relationship Id="rId7" Type="http://schemas.openxmlformats.org/officeDocument/2006/relationships/image" Target="../media/image40.png"/><Relationship Id="rId12" Type="http://schemas.openxmlformats.org/officeDocument/2006/relationships/image" Target="../media/image45.svg"/><Relationship Id="rId2" Type="http://schemas.openxmlformats.org/officeDocument/2006/relationships/image" Target="../media/image35.svg"/><Relationship Id="rId1" Type="http://schemas.openxmlformats.org/officeDocument/2006/relationships/image" Target="../media/image34.png"/><Relationship Id="rId6" Type="http://schemas.openxmlformats.org/officeDocument/2006/relationships/image" Target="../media/image39.svg"/><Relationship Id="rId11" Type="http://schemas.openxmlformats.org/officeDocument/2006/relationships/image" Target="../media/image44.png"/><Relationship Id="rId5" Type="http://schemas.openxmlformats.org/officeDocument/2006/relationships/image" Target="../media/image38.png"/><Relationship Id="rId10" Type="http://schemas.openxmlformats.org/officeDocument/2006/relationships/image" Target="../media/image43.svg"/><Relationship Id="rId4" Type="http://schemas.openxmlformats.org/officeDocument/2006/relationships/image" Target="../media/image37.svg"/><Relationship Id="rId9" Type="http://schemas.openxmlformats.org/officeDocument/2006/relationships/image" Target="../media/image42.png"/></Relationships>
</file>

<file path=ppt/diagrams/_rels/drawing4.xml.rels><?xml version="1.0" encoding="UTF-8" standalone="yes"?>
<Relationships xmlns="http://schemas.openxmlformats.org/package/2006/relationships"><Relationship Id="rId8" Type="http://schemas.openxmlformats.org/officeDocument/2006/relationships/image" Target="../media/image54.svg"/><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image" Target="../media/image48.svg"/><Relationship Id="rId1" Type="http://schemas.openxmlformats.org/officeDocument/2006/relationships/image" Target="../media/image47.png"/><Relationship Id="rId6" Type="http://schemas.openxmlformats.org/officeDocument/2006/relationships/image" Target="../media/image52.svg"/><Relationship Id="rId5" Type="http://schemas.openxmlformats.org/officeDocument/2006/relationships/image" Target="../media/image51.png"/><Relationship Id="rId4" Type="http://schemas.openxmlformats.org/officeDocument/2006/relationships/image" Target="../media/image50.svg"/></Relationships>
</file>

<file path=ppt/diagrams/_rels/drawing7.xml.rels><?xml version="1.0" encoding="UTF-8" standalone="yes"?>
<Relationships xmlns="http://schemas.openxmlformats.org/package/2006/relationships"><Relationship Id="rId1" Type="http://schemas.openxmlformats.org/officeDocument/2006/relationships/hyperlink" Target="http://www.fuelmart.com/docs.php" TargetMode="Externa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6800B9B-5CA7-475F-9085-E44EC4BA71C2}" type="doc">
      <dgm:prSet loTypeId="urn:microsoft.com/office/officeart/2016/7/layout/RepeatingBendingProcessNew" loCatId="process" qsTypeId="urn:microsoft.com/office/officeart/2005/8/quickstyle/simple2" qsCatId="simple" csTypeId="urn:microsoft.com/office/officeart/2005/8/colors/colorful1" csCatId="colorful"/>
      <dgm:spPr/>
      <dgm:t>
        <a:bodyPr/>
        <a:lstStyle/>
        <a:p>
          <a:endParaRPr lang="en-US"/>
        </a:p>
      </dgm:t>
    </dgm:pt>
    <dgm:pt modelId="{99B99ABA-C558-4979-AF9D-226303E28DCF}">
      <dgm:prSet/>
      <dgm:spPr/>
      <dgm:t>
        <a:bodyPr/>
        <a:lstStyle/>
        <a:p>
          <a:pPr>
            <a:lnSpc>
              <a:spcPct val="100000"/>
            </a:lnSpc>
          </a:pPr>
          <a:r>
            <a:rPr lang="en-US" dirty="0"/>
            <a:t>12.19.19 FM employee unknowingly absorbed/inhaled/ingested an illegal substance causing dizziness and feeling sick.  OSHA recordable injury.</a:t>
          </a:r>
        </a:p>
      </dgm:t>
    </dgm:pt>
    <dgm:pt modelId="{CA2F0DF5-D3C0-405F-B088-913A9D5BAA69}" type="parTrans" cxnId="{FB06C903-0265-4E44-AEA8-7B9B50EE73A1}">
      <dgm:prSet/>
      <dgm:spPr/>
      <dgm:t>
        <a:bodyPr/>
        <a:lstStyle/>
        <a:p>
          <a:endParaRPr lang="en-US"/>
        </a:p>
      </dgm:t>
    </dgm:pt>
    <dgm:pt modelId="{3BAB50A4-0F1A-4F90-AD30-75CE1DBA84B2}" type="sibTrans" cxnId="{FB06C903-0265-4E44-AEA8-7B9B50EE73A1}">
      <dgm:prSet/>
      <dgm:spPr/>
      <dgm:t>
        <a:bodyPr/>
        <a:lstStyle/>
        <a:p>
          <a:endParaRPr lang="en-US"/>
        </a:p>
      </dgm:t>
    </dgm:pt>
    <dgm:pt modelId="{5B4F258E-0E99-4E7F-81F1-8A428CC82D88}">
      <dgm:prSet/>
      <dgm:spPr/>
      <dgm:t>
        <a:bodyPr/>
        <a:lstStyle/>
        <a:p>
          <a:pPr>
            <a:lnSpc>
              <a:spcPct val="100000"/>
            </a:lnSpc>
          </a:pPr>
          <a:r>
            <a:rPr lang="en-US" dirty="0"/>
            <a:t>12.22.19 FM employee putting deicer down, slipped on the ice and fell hitting their head.</a:t>
          </a:r>
        </a:p>
      </dgm:t>
    </dgm:pt>
    <dgm:pt modelId="{D8BEC303-8506-42FE-AF82-ED3C3E42BCB4}" type="parTrans" cxnId="{775F1091-04E9-48B7-B71F-715563CDCF5D}">
      <dgm:prSet/>
      <dgm:spPr/>
      <dgm:t>
        <a:bodyPr/>
        <a:lstStyle/>
        <a:p>
          <a:endParaRPr lang="en-US"/>
        </a:p>
      </dgm:t>
    </dgm:pt>
    <dgm:pt modelId="{4781EA47-1E55-4024-976B-B49A05EBCCE8}" type="sibTrans" cxnId="{775F1091-04E9-48B7-B71F-715563CDCF5D}">
      <dgm:prSet/>
      <dgm:spPr/>
      <dgm:t>
        <a:bodyPr/>
        <a:lstStyle/>
        <a:p>
          <a:endParaRPr lang="en-US"/>
        </a:p>
      </dgm:t>
    </dgm:pt>
    <dgm:pt modelId="{2277BF99-8608-4715-A174-CCADB18B0AF0}">
      <dgm:prSet/>
      <dgm:spPr/>
      <dgm:t>
        <a:bodyPr/>
        <a:lstStyle/>
        <a:p>
          <a:pPr>
            <a:lnSpc>
              <a:spcPct val="100000"/>
            </a:lnSpc>
          </a:pPr>
          <a:r>
            <a:rPr lang="en-US" dirty="0"/>
            <a:t>*As you are putting salt down, ensure you stay on areas that are already salted for better  traction.</a:t>
          </a:r>
        </a:p>
      </dgm:t>
    </dgm:pt>
    <dgm:pt modelId="{A700DEE4-B498-4E49-9883-48625324E808}" type="parTrans" cxnId="{5F9E20F8-E028-4303-BFA2-E770ABEA931A}">
      <dgm:prSet/>
      <dgm:spPr/>
      <dgm:t>
        <a:bodyPr/>
        <a:lstStyle/>
        <a:p>
          <a:endParaRPr lang="en-US"/>
        </a:p>
      </dgm:t>
    </dgm:pt>
    <dgm:pt modelId="{B95E86F7-429B-4F14-BB0D-61BB5881B847}" type="sibTrans" cxnId="{5F9E20F8-E028-4303-BFA2-E770ABEA931A}">
      <dgm:prSet/>
      <dgm:spPr/>
      <dgm:t>
        <a:bodyPr/>
        <a:lstStyle/>
        <a:p>
          <a:endParaRPr lang="en-US"/>
        </a:p>
      </dgm:t>
    </dgm:pt>
    <dgm:pt modelId="{614B09E7-12CD-47B8-B1EF-9A9A633B9A86}">
      <dgm:prSet/>
      <dgm:spPr/>
      <dgm:t>
        <a:bodyPr/>
        <a:lstStyle/>
        <a:p>
          <a:pPr>
            <a:lnSpc>
              <a:spcPct val="100000"/>
            </a:lnSpc>
          </a:pPr>
          <a:r>
            <a:rPr lang="en-US" dirty="0"/>
            <a:t>01.10.20 FM employee was bagging a rubber strap and it snapped back striking the employee in the left eye.</a:t>
          </a:r>
        </a:p>
      </dgm:t>
    </dgm:pt>
    <dgm:pt modelId="{E40A4EBA-AFDD-480D-B77C-F923F8CC1FD9}" type="parTrans" cxnId="{FB119935-2EB6-402F-AF39-1AB3A341A770}">
      <dgm:prSet/>
      <dgm:spPr/>
      <dgm:t>
        <a:bodyPr/>
        <a:lstStyle/>
        <a:p>
          <a:endParaRPr lang="en-US"/>
        </a:p>
      </dgm:t>
    </dgm:pt>
    <dgm:pt modelId="{9084B5CB-77D7-4D1C-8277-8A6FE7232E24}" type="sibTrans" cxnId="{FB119935-2EB6-402F-AF39-1AB3A341A770}">
      <dgm:prSet/>
      <dgm:spPr/>
      <dgm:t>
        <a:bodyPr/>
        <a:lstStyle/>
        <a:p>
          <a:endParaRPr lang="en-US"/>
        </a:p>
      </dgm:t>
    </dgm:pt>
    <dgm:pt modelId="{CD7CF553-110B-49A9-866E-4CFFDC8535E5}">
      <dgm:prSet/>
      <dgm:spPr/>
      <dgm:t>
        <a:bodyPr/>
        <a:lstStyle/>
        <a:p>
          <a:pPr>
            <a:lnSpc>
              <a:spcPct val="100000"/>
            </a:lnSpc>
          </a:pPr>
          <a:r>
            <a:rPr lang="en-US" dirty="0"/>
            <a:t>01.12.20 Subway employee using knife to open bag of olives and lacerated left index finger.  </a:t>
          </a:r>
        </a:p>
      </dgm:t>
    </dgm:pt>
    <dgm:pt modelId="{76B9E87A-BCB7-4C5D-AE0A-C0731E850305}" type="parTrans" cxnId="{C60D8AD3-0B34-4F75-A726-587FAFC36B75}">
      <dgm:prSet/>
      <dgm:spPr/>
      <dgm:t>
        <a:bodyPr/>
        <a:lstStyle/>
        <a:p>
          <a:endParaRPr lang="en-US"/>
        </a:p>
      </dgm:t>
    </dgm:pt>
    <dgm:pt modelId="{0B8C05B9-E33A-4EBC-BCF4-C4F016DB4241}" type="sibTrans" cxnId="{C60D8AD3-0B34-4F75-A726-587FAFC36B75}">
      <dgm:prSet/>
      <dgm:spPr/>
      <dgm:t>
        <a:bodyPr/>
        <a:lstStyle/>
        <a:p>
          <a:endParaRPr lang="en-US"/>
        </a:p>
      </dgm:t>
    </dgm:pt>
    <dgm:pt modelId="{2F8B0974-5D93-4018-B0C9-8497ADC5C8FE}">
      <dgm:prSet/>
      <dgm:spPr/>
      <dgm:t>
        <a:bodyPr/>
        <a:lstStyle/>
        <a:p>
          <a:pPr>
            <a:lnSpc>
              <a:spcPct val="100000"/>
            </a:lnSpc>
          </a:pPr>
          <a:r>
            <a:rPr lang="en-US" dirty="0"/>
            <a:t>*knife was closer to the employee, so employee used the knife instead of scissors to open the bag.</a:t>
          </a:r>
        </a:p>
      </dgm:t>
    </dgm:pt>
    <dgm:pt modelId="{1F48EECE-898F-4043-9D13-DE83EA97CB7B}" type="parTrans" cxnId="{D8F21EAD-0FDF-46FB-A607-86828B94D724}">
      <dgm:prSet/>
      <dgm:spPr/>
      <dgm:t>
        <a:bodyPr/>
        <a:lstStyle/>
        <a:p>
          <a:endParaRPr lang="en-US"/>
        </a:p>
      </dgm:t>
    </dgm:pt>
    <dgm:pt modelId="{39FA0249-6F07-4F00-BE53-EC8D0306E285}" type="sibTrans" cxnId="{D8F21EAD-0FDF-46FB-A607-86828B94D724}">
      <dgm:prSet/>
      <dgm:spPr/>
      <dgm:t>
        <a:bodyPr/>
        <a:lstStyle/>
        <a:p>
          <a:endParaRPr lang="en-US"/>
        </a:p>
      </dgm:t>
    </dgm:pt>
    <dgm:pt modelId="{D13C4234-BACC-411D-8B9D-F9D2BDF449EC}" type="pres">
      <dgm:prSet presAssocID="{B6800B9B-5CA7-475F-9085-E44EC4BA71C2}" presName="Name0" presStyleCnt="0">
        <dgm:presLayoutVars>
          <dgm:dir/>
          <dgm:resizeHandles val="exact"/>
        </dgm:presLayoutVars>
      </dgm:prSet>
      <dgm:spPr/>
    </dgm:pt>
    <dgm:pt modelId="{A1874DFB-2CB2-4B26-927C-3A3C992DD6EB}" type="pres">
      <dgm:prSet presAssocID="{99B99ABA-C558-4979-AF9D-226303E28DCF}" presName="node" presStyleLbl="node1" presStyleIdx="0" presStyleCnt="5">
        <dgm:presLayoutVars>
          <dgm:bulletEnabled val="1"/>
        </dgm:presLayoutVars>
      </dgm:prSet>
      <dgm:spPr/>
    </dgm:pt>
    <dgm:pt modelId="{38C449BF-9451-4EE8-A229-3A0F3382E1FE}" type="pres">
      <dgm:prSet presAssocID="{3BAB50A4-0F1A-4F90-AD30-75CE1DBA84B2}" presName="sibTrans" presStyleLbl="sibTrans1D1" presStyleIdx="0" presStyleCnt="4"/>
      <dgm:spPr/>
    </dgm:pt>
    <dgm:pt modelId="{73A94C7D-D3A7-4ABB-B4FF-E73B19D7811B}" type="pres">
      <dgm:prSet presAssocID="{3BAB50A4-0F1A-4F90-AD30-75CE1DBA84B2}" presName="connectorText" presStyleLbl="sibTrans1D1" presStyleIdx="0" presStyleCnt="4"/>
      <dgm:spPr/>
    </dgm:pt>
    <dgm:pt modelId="{0E42A4D3-B80B-425A-BDD7-AA19015D9556}" type="pres">
      <dgm:prSet presAssocID="{5B4F258E-0E99-4E7F-81F1-8A428CC82D88}" presName="node" presStyleLbl="node1" presStyleIdx="1" presStyleCnt="5">
        <dgm:presLayoutVars>
          <dgm:bulletEnabled val="1"/>
        </dgm:presLayoutVars>
      </dgm:prSet>
      <dgm:spPr/>
    </dgm:pt>
    <dgm:pt modelId="{4ED077C4-5695-4D8E-AC2D-A869C197C471}" type="pres">
      <dgm:prSet presAssocID="{4781EA47-1E55-4024-976B-B49A05EBCCE8}" presName="sibTrans" presStyleLbl="sibTrans1D1" presStyleIdx="1" presStyleCnt="4"/>
      <dgm:spPr/>
    </dgm:pt>
    <dgm:pt modelId="{3C6EC299-8E0F-48E9-B035-0D68AD678A12}" type="pres">
      <dgm:prSet presAssocID="{4781EA47-1E55-4024-976B-B49A05EBCCE8}" presName="connectorText" presStyleLbl="sibTrans1D1" presStyleIdx="1" presStyleCnt="4"/>
      <dgm:spPr/>
    </dgm:pt>
    <dgm:pt modelId="{5D6D2921-5027-44FC-ACAA-FFE515626AC3}" type="pres">
      <dgm:prSet presAssocID="{614B09E7-12CD-47B8-B1EF-9A9A633B9A86}" presName="node" presStyleLbl="node1" presStyleIdx="2" presStyleCnt="5">
        <dgm:presLayoutVars>
          <dgm:bulletEnabled val="1"/>
        </dgm:presLayoutVars>
      </dgm:prSet>
      <dgm:spPr/>
    </dgm:pt>
    <dgm:pt modelId="{C8FFDBCB-2B44-4CDF-A6F2-043607473289}" type="pres">
      <dgm:prSet presAssocID="{9084B5CB-77D7-4D1C-8277-8A6FE7232E24}" presName="sibTrans" presStyleLbl="sibTrans1D1" presStyleIdx="2" presStyleCnt="4"/>
      <dgm:spPr/>
    </dgm:pt>
    <dgm:pt modelId="{A7C24B04-5A1E-44A6-A452-F27A8C2A5D6F}" type="pres">
      <dgm:prSet presAssocID="{9084B5CB-77D7-4D1C-8277-8A6FE7232E24}" presName="connectorText" presStyleLbl="sibTrans1D1" presStyleIdx="2" presStyleCnt="4"/>
      <dgm:spPr/>
    </dgm:pt>
    <dgm:pt modelId="{95A6E773-FE0A-4357-BEC1-CF9F71D9C6B0}" type="pres">
      <dgm:prSet presAssocID="{CD7CF553-110B-49A9-866E-4CFFDC8535E5}" presName="node" presStyleLbl="node1" presStyleIdx="3" presStyleCnt="5">
        <dgm:presLayoutVars>
          <dgm:bulletEnabled val="1"/>
        </dgm:presLayoutVars>
      </dgm:prSet>
      <dgm:spPr/>
    </dgm:pt>
    <dgm:pt modelId="{D2BAF11C-CD61-43D6-A9D0-99A3BF31AD91}" type="pres">
      <dgm:prSet presAssocID="{0B8C05B9-E33A-4EBC-BCF4-C4F016DB4241}" presName="sibTrans" presStyleLbl="sibTrans1D1" presStyleIdx="3" presStyleCnt="4"/>
      <dgm:spPr/>
    </dgm:pt>
    <dgm:pt modelId="{57FB336A-7563-4892-9833-1316E2A11179}" type="pres">
      <dgm:prSet presAssocID="{0B8C05B9-E33A-4EBC-BCF4-C4F016DB4241}" presName="connectorText" presStyleLbl="sibTrans1D1" presStyleIdx="3" presStyleCnt="4"/>
      <dgm:spPr/>
    </dgm:pt>
    <dgm:pt modelId="{91450BCD-5A98-4045-A129-2E52D02F29B0}" type="pres">
      <dgm:prSet presAssocID="{2F8B0974-5D93-4018-B0C9-8497ADC5C8FE}" presName="node" presStyleLbl="node1" presStyleIdx="4" presStyleCnt="5">
        <dgm:presLayoutVars>
          <dgm:bulletEnabled val="1"/>
        </dgm:presLayoutVars>
      </dgm:prSet>
      <dgm:spPr/>
    </dgm:pt>
  </dgm:ptLst>
  <dgm:cxnLst>
    <dgm:cxn modelId="{0F153403-8D18-4154-8121-C145C397143C}" type="presOf" srcId="{2F8B0974-5D93-4018-B0C9-8497ADC5C8FE}" destId="{91450BCD-5A98-4045-A129-2E52D02F29B0}" srcOrd="0" destOrd="0" presId="urn:microsoft.com/office/officeart/2016/7/layout/RepeatingBendingProcessNew"/>
    <dgm:cxn modelId="{FB06C903-0265-4E44-AEA8-7B9B50EE73A1}" srcId="{B6800B9B-5CA7-475F-9085-E44EC4BA71C2}" destId="{99B99ABA-C558-4979-AF9D-226303E28DCF}" srcOrd="0" destOrd="0" parTransId="{CA2F0DF5-D3C0-405F-B088-913A9D5BAA69}" sibTransId="{3BAB50A4-0F1A-4F90-AD30-75CE1DBA84B2}"/>
    <dgm:cxn modelId="{701F0A0F-4B22-423D-A28C-A6D3D201ECF9}" type="presOf" srcId="{4781EA47-1E55-4024-976B-B49A05EBCCE8}" destId="{4ED077C4-5695-4D8E-AC2D-A869C197C471}" srcOrd="0" destOrd="0" presId="urn:microsoft.com/office/officeart/2016/7/layout/RepeatingBendingProcessNew"/>
    <dgm:cxn modelId="{B07B5625-5119-48B9-AA32-E51C9A904249}" type="presOf" srcId="{3BAB50A4-0F1A-4F90-AD30-75CE1DBA84B2}" destId="{73A94C7D-D3A7-4ABB-B4FF-E73B19D7811B}" srcOrd="1" destOrd="0" presId="urn:microsoft.com/office/officeart/2016/7/layout/RepeatingBendingProcessNew"/>
    <dgm:cxn modelId="{795E332F-4089-4339-A935-9BAEDC883593}" type="presOf" srcId="{B6800B9B-5CA7-475F-9085-E44EC4BA71C2}" destId="{D13C4234-BACC-411D-8B9D-F9D2BDF449EC}" srcOrd="0" destOrd="0" presId="urn:microsoft.com/office/officeart/2016/7/layout/RepeatingBendingProcessNew"/>
    <dgm:cxn modelId="{FB119935-2EB6-402F-AF39-1AB3A341A770}" srcId="{B6800B9B-5CA7-475F-9085-E44EC4BA71C2}" destId="{614B09E7-12CD-47B8-B1EF-9A9A633B9A86}" srcOrd="2" destOrd="0" parTransId="{E40A4EBA-AFDD-480D-B77C-F923F8CC1FD9}" sibTransId="{9084B5CB-77D7-4D1C-8277-8A6FE7232E24}"/>
    <dgm:cxn modelId="{07F22E61-E5F2-4BA0-B77E-2C3198DC96E9}" type="presOf" srcId="{9084B5CB-77D7-4D1C-8277-8A6FE7232E24}" destId="{C8FFDBCB-2B44-4CDF-A6F2-043607473289}" srcOrd="0" destOrd="0" presId="urn:microsoft.com/office/officeart/2016/7/layout/RepeatingBendingProcessNew"/>
    <dgm:cxn modelId="{7C502B48-1365-4039-AD2D-CDDFB6024858}" type="presOf" srcId="{3BAB50A4-0F1A-4F90-AD30-75CE1DBA84B2}" destId="{38C449BF-9451-4EE8-A229-3A0F3382E1FE}" srcOrd="0" destOrd="0" presId="urn:microsoft.com/office/officeart/2016/7/layout/RepeatingBendingProcessNew"/>
    <dgm:cxn modelId="{D3391969-2D1B-4F30-8626-E24A99160E5F}" type="presOf" srcId="{CD7CF553-110B-49A9-866E-4CFFDC8535E5}" destId="{95A6E773-FE0A-4357-BEC1-CF9F71D9C6B0}" srcOrd="0" destOrd="0" presId="urn:microsoft.com/office/officeart/2016/7/layout/RepeatingBendingProcessNew"/>
    <dgm:cxn modelId="{04A6D16E-4407-4F1C-A53A-BC50C481B7BE}" type="presOf" srcId="{9084B5CB-77D7-4D1C-8277-8A6FE7232E24}" destId="{A7C24B04-5A1E-44A6-A452-F27A8C2A5D6F}" srcOrd="1" destOrd="0" presId="urn:microsoft.com/office/officeart/2016/7/layout/RepeatingBendingProcessNew"/>
    <dgm:cxn modelId="{35AC0B59-9101-4632-A91F-A104AAA626A6}" type="presOf" srcId="{0B8C05B9-E33A-4EBC-BCF4-C4F016DB4241}" destId="{D2BAF11C-CD61-43D6-A9D0-99A3BF31AD91}" srcOrd="0" destOrd="0" presId="urn:microsoft.com/office/officeart/2016/7/layout/RepeatingBendingProcessNew"/>
    <dgm:cxn modelId="{76D21879-B6A1-48FD-B663-CD980E1B8462}" type="presOf" srcId="{0B8C05B9-E33A-4EBC-BCF4-C4F016DB4241}" destId="{57FB336A-7563-4892-9833-1316E2A11179}" srcOrd="1" destOrd="0" presId="urn:microsoft.com/office/officeart/2016/7/layout/RepeatingBendingProcessNew"/>
    <dgm:cxn modelId="{775F1091-04E9-48B7-B71F-715563CDCF5D}" srcId="{B6800B9B-5CA7-475F-9085-E44EC4BA71C2}" destId="{5B4F258E-0E99-4E7F-81F1-8A428CC82D88}" srcOrd="1" destOrd="0" parTransId="{D8BEC303-8506-42FE-AF82-ED3C3E42BCB4}" sibTransId="{4781EA47-1E55-4024-976B-B49A05EBCCE8}"/>
    <dgm:cxn modelId="{4AA0F59F-7E99-4459-B531-B05F45E1587D}" type="presOf" srcId="{99B99ABA-C558-4979-AF9D-226303E28DCF}" destId="{A1874DFB-2CB2-4B26-927C-3A3C992DD6EB}" srcOrd="0" destOrd="0" presId="urn:microsoft.com/office/officeart/2016/7/layout/RepeatingBendingProcessNew"/>
    <dgm:cxn modelId="{D8F21EAD-0FDF-46FB-A607-86828B94D724}" srcId="{B6800B9B-5CA7-475F-9085-E44EC4BA71C2}" destId="{2F8B0974-5D93-4018-B0C9-8497ADC5C8FE}" srcOrd="4" destOrd="0" parTransId="{1F48EECE-898F-4043-9D13-DE83EA97CB7B}" sibTransId="{39FA0249-6F07-4F00-BE53-EC8D0306E285}"/>
    <dgm:cxn modelId="{236507C1-53FD-4EB9-A0C4-83B5E0A6D887}" type="presOf" srcId="{5B4F258E-0E99-4E7F-81F1-8A428CC82D88}" destId="{0E42A4D3-B80B-425A-BDD7-AA19015D9556}" srcOrd="0" destOrd="0" presId="urn:microsoft.com/office/officeart/2016/7/layout/RepeatingBendingProcessNew"/>
    <dgm:cxn modelId="{D19B56CF-D4E1-4D69-94C5-059815DED449}" type="presOf" srcId="{614B09E7-12CD-47B8-B1EF-9A9A633B9A86}" destId="{5D6D2921-5027-44FC-ACAA-FFE515626AC3}" srcOrd="0" destOrd="0" presId="urn:microsoft.com/office/officeart/2016/7/layout/RepeatingBendingProcessNew"/>
    <dgm:cxn modelId="{A23620D2-97E3-436A-807E-37081B47106F}" type="presOf" srcId="{4781EA47-1E55-4024-976B-B49A05EBCCE8}" destId="{3C6EC299-8E0F-48E9-B035-0D68AD678A12}" srcOrd="1" destOrd="0" presId="urn:microsoft.com/office/officeart/2016/7/layout/RepeatingBendingProcessNew"/>
    <dgm:cxn modelId="{C60D8AD3-0B34-4F75-A726-587FAFC36B75}" srcId="{B6800B9B-5CA7-475F-9085-E44EC4BA71C2}" destId="{CD7CF553-110B-49A9-866E-4CFFDC8535E5}" srcOrd="3" destOrd="0" parTransId="{76B9E87A-BCB7-4C5D-AE0A-C0731E850305}" sibTransId="{0B8C05B9-E33A-4EBC-BCF4-C4F016DB4241}"/>
    <dgm:cxn modelId="{5F9E20F8-E028-4303-BFA2-E770ABEA931A}" srcId="{5B4F258E-0E99-4E7F-81F1-8A428CC82D88}" destId="{2277BF99-8608-4715-A174-CCADB18B0AF0}" srcOrd="0" destOrd="0" parTransId="{A700DEE4-B498-4E49-9883-48625324E808}" sibTransId="{B95E86F7-429B-4F14-BB0D-61BB5881B847}"/>
    <dgm:cxn modelId="{BE5EFEFB-2D7D-4B83-844A-A3BA44F9F7E9}" type="presOf" srcId="{2277BF99-8608-4715-A174-CCADB18B0AF0}" destId="{0E42A4D3-B80B-425A-BDD7-AA19015D9556}" srcOrd="0" destOrd="1" presId="urn:microsoft.com/office/officeart/2016/7/layout/RepeatingBendingProcessNew"/>
    <dgm:cxn modelId="{9AD9A8AB-2E79-4869-869F-65A9A7882A34}" type="presParOf" srcId="{D13C4234-BACC-411D-8B9D-F9D2BDF449EC}" destId="{A1874DFB-2CB2-4B26-927C-3A3C992DD6EB}" srcOrd="0" destOrd="0" presId="urn:microsoft.com/office/officeart/2016/7/layout/RepeatingBendingProcessNew"/>
    <dgm:cxn modelId="{2D6B387F-0D97-4CFA-A7A7-DA7CCF3F8DB2}" type="presParOf" srcId="{D13C4234-BACC-411D-8B9D-F9D2BDF449EC}" destId="{38C449BF-9451-4EE8-A229-3A0F3382E1FE}" srcOrd="1" destOrd="0" presId="urn:microsoft.com/office/officeart/2016/7/layout/RepeatingBendingProcessNew"/>
    <dgm:cxn modelId="{53EFF47F-AF0D-4EBF-A424-79C7AE2EF565}" type="presParOf" srcId="{38C449BF-9451-4EE8-A229-3A0F3382E1FE}" destId="{73A94C7D-D3A7-4ABB-B4FF-E73B19D7811B}" srcOrd="0" destOrd="0" presId="urn:microsoft.com/office/officeart/2016/7/layout/RepeatingBendingProcessNew"/>
    <dgm:cxn modelId="{F4578771-5DB9-4198-B5E9-6971B6ACFD1D}" type="presParOf" srcId="{D13C4234-BACC-411D-8B9D-F9D2BDF449EC}" destId="{0E42A4D3-B80B-425A-BDD7-AA19015D9556}" srcOrd="2" destOrd="0" presId="urn:microsoft.com/office/officeart/2016/7/layout/RepeatingBendingProcessNew"/>
    <dgm:cxn modelId="{0DCA608B-CAAE-4655-BF87-4C6874E72D93}" type="presParOf" srcId="{D13C4234-BACC-411D-8B9D-F9D2BDF449EC}" destId="{4ED077C4-5695-4D8E-AC2D-A869C197C471}" srcOrd="3" destOrd="0" presId="urn:microsoft.com/office/officeart/2016/7/layout/RepeatingBendingProcessNew"/>
    <dgm:cxn modelId="{DAB3244D-B83A-4EF9-A637-ED282EDB39E5}" type="presParOf" srcId="{4ED077C4-5695-4D8E-AC2D-A869C197C471}" destId="{3C6EC299-8E0F-48E9-B035-0D68AD678A12}" srcOrd="0" destOrd="0" presId="urn:microsoft.com/office/officeart/2016/7/layout/RepeatingBendingProcessNew"/>
    <dgm:cxn modelId="{80724D83-A184-449F-8E16-214BB60D71D4}" type="presParOf" srcId="{D13C4234-BACC-411D-8B9D-F9D2BDF449EC}" destId="{5D6D2921-5027-44FC-ACAA-FFE515626AC3}" srcOrd="4" destOrd="0" presId="urn:microsoft.com/office/officeart/2016/7/layout/RepeatingBendingProcessNew"/>
    <dgm:cxn modelId="{F14A38F8-24EA-4A3C-9DDD-D948CF674AB3}" type="presParOf" srcId="{D13C4234-BACC-411D-8B9D-F9D2BDF449EC}" destId="{C8FFDBCB-2B44-4CDF-A6F2-043607473289}" srcOrd="5" destOrd="0" presId="urn:microsoft.com/office/officeart/2016/7/layout/RepeatingBendingProcessNew"/>
    <dgm:cxn modelId="{586E0E7F-E89E-464F-962F-CC87DACB92AB}" type="presParOf" srcId="{C8FFDBCB-2B44-4CDF-A6F2-043607473289}" destId="{A7C24B04-5A1E-44A6-A452-F27A8C2A5D6F}" srcOrd="0" destOrd="0" presId="urn:microsoft.com/office/officeart/2016/7/layout/RepeatingBendingProcessNew"/>
    <dgm:cxn modelId="{ABC67125-19DB-47C0-8800-AF4E46F21A6F}" type="presParOf" srcId="{D13C4234-BACC-411D-8B9D-F9D2BDF449EC}" destId="{95A6E773-FE0A-4357-BEC1-CF9F71D9C6B0}" srcOrd="6" destOrd="0" presId="urn:microsoft.com/office/officeart/2016/7/layout/RepeatingBendingProcessNew"/>
    <dgm:cxn modelId="{F6B91835-65E6-433E-BFA3-DB31AC1E143D}" type="presParOf" srcId="{D13C4234-BACC-411D-8B9D-F9D2BDF449EC}" destId="{D2BAF11C-CD61-43D6-A9D0-99A3BF31AD91}" srcOrd="7" destOrd="0" presId="urn:microsoft.com/office/officeart/2016/7/layout/RepeatingBendingProcessNew"/>
    <dgm:cxn modelId="{8E14B158-5433-48E3-A333-023158F16AB2}" type="presParOf" srcId="{D2BAF11C-CD61-43D6-A9D0-99A3BF31AD91}" destId="{57FB336A-7563-4892-9833-1316E2A11179}" srcOrd="0" destOrd="0" presId="urn:microsoft.com/office/officeart/2016/7/layout/RepeatingBendingProcessNew"/>
    <dgm:cxn modelId="{93A4BEFC-0ED6-4188-8C8D-0798F080BF86}" type="presParOf" srcId="{D13C4234-BACC-411D-8B9D-F9D2BDF449EC}" destId="{91450BCD-5A98-4045-A129-2E52D02F29B0}" srcOrd="8" destOrd="0" presId="urn:microsoft.com/office/officeart/2016/7/layout/RepeatingBendingProcessNew"/>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AE4708A-29F2-485D-87C9-6E652FDFBFD8}" type="doc">
      <dgm:prSet loTypeId="urn:microsoft.com/office/officeart/2018/2/layout/IconCircleList" loCatId="icon" qsTypeId="urn:microsoft.com/office/officeart/2005/8/quickstyle/simple1" qsCatId="simple" csTypeId="urn:microsoft.com/office/officeart/2018/5/colors/Iconchunking_neutralbg_colorful1" csCatId="colorful" phldr="1"/>
      <dgm:spPr/>
      <dgm:t>
        <a:bodyPr/>
        <a:lstStyle/>
        <a:p>
          <a:endParaRPr lang="en-US"/>
        </a:p>
      </dgm:t>
    </dgm:pt>
    <dgm:pt modelId="{309149D0-213C-4AAF-B2E8-46BB20ECAFC0}">
      <dgm:prSet/>
      <dgm:spPr/>
      <dgm:t>
        <a:bodyPr/>
        <a:lstStyle/>
        <a:p>
          <a:r>
            <a:rPr lang="en-US"/>
            <a:t>Do all employees know what injury packets are?</a:t>
          </a:r>
        </a:p>
      </dgm:t>
    </dgm:pt>
    <dgm:pt modelId="{A4DA7790-9F4A-482F-80ED-DD138A321BBC}" type="parTrans" cxnId="{801D205D-773B-46EB-BD2E-5A8992D484EF}">
      <dgm:prSet/>
      <dgm:spPr/>
      <dgm:t>
        <a:bodyPr/>
        <a:lstStyle/>
        <a:p>
          <a:endParaRPr lang="en-US"/>
        </a:p>
      </dgm:t>
    </dgm:pt>
    <dgm:pt modelId="{B3B13EC5-7BF0-49A2-AA2E-B03A9CB29454}" type="sibTrans" cxnId="{801D205D-773B-46EB-BD2E-5A8992D484EF}">
      <dgm:prSet/>
      <dgm:spPr/>
      <dgm:t>
        <a:bodyPr/>
        <a:lstStyle/>
        <a:p>
          <a:endParaRPr lang="en-US"/>
        </a:p>
      </dgm:t>
    </dgm:pt>
    <dgm:pt modelId="{CB96EB6A-7559-44C3-8EEA-7C1BAFF18B9D}">
      <dgm:prSet/>
      <dgm:spPr/>
      <dgm:t>
        <a:bodyPr/>
        <a:lstStyle/>
        <a:p>
          <a:r>
            <a:rPr lang="en-US"/>
            <a:t>Does your facility have five injury packets?</a:t>
          </a:r>
        </a:p>
      </dgm:t>
    </dgm:pt>
    <dgm:pt modelId="{BE143C87-C419-4B6A-A3DA-413962C14E5C}" type="parTrans" cxnId="{B4B57A94-C5BD-4826-8C8D-72B2214D88BC}">
      <dgm:prSet/>
      <dgm:spPr/>
      <dgm:t>
        <a:bodyPr/>
        <a:lstStyle/>
        <a:p>
          <a:endParaRPr lang="en-US"/>
        </a:p>
      </dgm:t>
    </dgm:pt>
    <dgm:pt modelId="{F2366A24-9599-4E51-86BB-CCD5F1C15EDB}" type="sibTrans" cxnId="{B4B57A94-C5BD-4826-8C8D-72B2214D88BC}">
      <dgm:prSet/>
      <dgm:spPr/>
      <dgm:t>
        <a:bodyPr/>
        <a:lstStyle/>
        <a:p>
          <a:endParaRPr lang="en-US"/>
        </a:p>
      </dgm:t>
    </dgm:pt>
    <dgm:pt modelId="{E4145DBC-9D3C-4D27-9E03-2A8CF74343A3}">
      <dgm:prSet/>
      <dgm:spPr/>
      <dgm:t>
        <a:bodyPr/>
        <a:lstStyle/>
        <a:p>
          <a:r>
            <a:rPr lang="en-US"/>
            <a:t>Are they hanging on the wall?</a:t>
          </a:r>
        </a:p>
      </dgm:t>
    </dgm:pt>
    <dgm:pt modelId="{1EC91AA8-EA72-44A6-866F-BC2333456A8C}" type="parTrans" cxnId="{9C519BA6-155B-4384-BF72-B62076A1E764}">
      <dgm:prSet/>
      <dgm:spPr/>
      <dgm:t>
        <a:bodyPr/>
        <a:lstStyle/>
        <a:p>
          <a:endParaRPr lang="en-US"/>
        </a:p>
      </dgm:t>
    </dgm:pt>
    <dgm:pt modelId="{06A8B30C-F819-4FC3-976E-FC7D6F25C4E6}" type="sibTrans" cxnId="{9C519BA6-155B-4384-BF72-B62076A1E764}">
      <dgm:prSet/>
      <dgm:spPr/>
      <dgm:t>
        <a:bodyPr/>
        <a:lstStyle/>
        <a:p>
          <a:endParaRPr lang="en-US"/>
        </a:p>
      </dgm:t>
    </dgm:pt>
    <dgm:pt modelId="{CDC06BC9-4D38-4246-B458-0565BA544D7C}">
      <dgm:prSet/>
      <dgm:spPr/>
      <dgm:t>
        <a:bodyPr/>
        <a:lstStyle/>
        <a:p>
          <a:r>
            <a:rPr lang="en-US"/>
            <a:t>Are they accessible to all employees at all times (day and night – if your 24/7 operation)?</a:t>
          </a:r>
        </a:p>
      </dgm:t>
    </dgm:pt>
    <dgm:pt modelId="{8DF9EC1A-3445-4C28-A43D-5141EB9D8A6B}" type="parTrans" cxnId="{B12DEEB2-E915-41D6-ABDC-E1B243DE5A0C}">
      <dgm:prSet/>
      <dgm:spPr/>
      <dgm:t>
        <a:bodyPr/>
        <a:lstStyle/>
        <a:p>
          <a:endParaRPr lang="en-US"/>
        </a:p>
      </dgm:t>
    </dgm:pt>
    <dgm:pt modelId="{D7F81F52-6B91-45DB-A24E-34F45EFCAFE4}" type="sibTrans" cxnId="{B12DEEB2-E915-41D6-ABDC-E1B243DE5A0C}">
      <dgm:prSet/>
      <dgm:spPr/>
      <dgm:t>
        <a:bodyPr/>
        <a:lstStyle/>
        <a:p>
          <a:endParaRPr lang="en-US"/>
        </a:p>
      </dgm:t>
    </dgm:pt>
    <dgm:pt modelId="{67525555-6197-4C0F-9378-10BF5569035D}">
      <dgm:prSet/>
      <dgm:spPr/>
      <dgm:t>
        <a:bodyPr/>
        <a:lstStyle/>
        <a:p>
          <a:r>
            <a:rPr lang="en-US"/>
            <a:t>Does each packet contain all the required paperwork?</a:t>
          </a:r>
        </a:p>
      </dgm:t>
    </dgm:pt>
    <dgm:pt modelId="{E2257BDF-FDBE-4D22-B2CD-591A99B58396}" type="parTrans" cxnId="{462AB526-35A0-47E3-84B4-7ABD42EB8340}">
      <dgm:prSet/>
      <dgm:spPr/>
      <dgm:t>
        <a:bodyPr/>
        <a:lstStyle/>
        <a:p>
          <a:endParaRPr lang="en-US"/>
        </a:p>
      </dgm:t>
    </dgm:pt>
    <dgm:pt modelId="{9B92F4D4-65FF-48AB-B40C-411432197693}" type="sibTrans" cxnId="{462AB526-35A0-47E3-84B4-7ABD42EB8340}">
      <dgm:prSet/>
      <dgm:spPr/>
      <dgm:t>
        <a:bodyPr/>
        <a:lstStyle/>
        <a:p>
          <a:endParaRPr lang="en-US"/>
        </a:p>
      </dgm:t>
    </dgm:pt>
    <dgm:pt modelId="{73CE809D-B5BB-41BA-A560-C3B1B5E65498}" type="pres">
      <dgm:prSet presAssocID="{7AE4708A-29F2-485D-87C9-6E652FDFBFD8}" presName="root" presStyleCnt="0">
        <dgm:presLayoutVars>
          <dgm:dir/>
          <dgm:resizeHandles val="exact"/>
        </dgm:presLayoutVars>
      </dgm:prSet>
      <dgm:spPr/>
    </dgm:pt>
    <dgm:pt modelId="{F5CDCA22-3E31-4E79-B7B0-CEB982C9A154}" type="pres">
      <dgm:prSet presAssocID="{7AE4708A-29F2-485D-87C9-6E652FDFBFD8}" presName="container" presStyleCnt="0">
        <dgm:presLayoutVars>
          <dgm:dir/>
          <dgm:resizeHandles val="exact"/>
        </dgm:presLayoutVars>
      </dgm:prSet>
      <dgm:spPr/>
    </dgm:pt>
    <dgm:pt modelId="{55504938-582E-4FE3-9832-D293F38890C2}" type="pres">
      <dgm:prSet presAssocID="{309149D0-213C-4AAF-B2E8-46BB20ECAFC0}" presName="compNode" presStyleCnt="0"/>
      <dgm:spPr/>
    </dgm:pt>
    <dgm:pt modelId="{0D6B7E04-6A46-44CC-994E-6D4F0E15E221}" type="pres">
      <dgm:prSet presAssocID="{309149D0-213C-4AAF-B2E8-46BB20ECAFC0}" presName="iconBgRect" presStyleLbl="bgShp" presStyleIdx="0" presStyleCnt="5"/>
      <dgm:spPr/>
    </dgm:pt>
    <dgm:pt modelId="{CF15769B-E8F5-4C88-A6EB-6029AA118CC2}" type="pres">
      <dgm:prSet presAssocID="{309149D0-213C-4AAF-B2E8-46BB20ECAFC0}"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Office Worker"/>
        </a:ext>
      </dgm:extLst>
    </dgm:pt>
    <dgm:pt modelId="{6DD0A6DD-415E-4CBF-B9BB-D14C727AF2EB}" type="pres">
      <dgm:prSet presAssocID="{309149D0-213C-4AAF-B2E8-46BB20ECAFC0}" presName="spaceRect" presStyleCnt="0"/>
      <dgm:spPr/>
    </dgm:pt>
    <dgm:pt modelId="{A9A707AB-CAB5-42AC-BCBB-23733FF5464E}" type="pres">
      <dgm:prSet presAssocID="{309149D0-213C-4AAF-B2E8-46BB20ECAFC0}" presName="textRect" presStyleLbl="revTx" presStyleIdx="0" presStyleCnt="5">
        <dgm:presLayoutVars>
          <dgm:chMax val="1"/>
          <dgm:chPref val="1"/>
        </dgm:presLayoutVars>
      </dgm:prSet>
      <dgm:spPr/>
    </dgm:pt>
    <dgm:pt modelId="{953F0E6C-3DE3-4502-BE8B-A6EB4CF6AD15}" type="pres">
      <dgm:prSet presAssocID="{B3B13EC5-7BF0-49A2-AA2E-B03A9CB29454}" presName="sibTrans" presStyleLbl="sibTrans2D1" presStyleIdx="0" presStyleCnt="0"/>
      <dgm:spPr/>
    </dgm:pt>
    <dgm:pt modelId="{B179EF1D-F4E1-401C-BC9B-2DA5781E75B0}" type="pres">
      <dgm:prSet presAssocID="{CB96EB6A-7559-44C3-8EEA-7C1BAFF18B9D}" presName="compNode" presStyleCnt="0"/>
      <dgm:spPr/>
    </dgm:pt>
    <dgm:pt modelId="{A177268C-7FA1-4415-82C9-94BF07A1B9B6}" type="pres">
      <dgm:prSet presAssocID="{CB96EB6A-7559-44C3-8EEA-7C1BAFF18B9D}" presName="iconBgRect" presStyleLbl="bgShp" presStyleIdx="1" presStyleCnt="5"/>
      <dgm:spPr/>
    </dgm:pt>
    <dgm:pt modelId="{E3A92A9C-FC75-42E2-8E2A-8DD8589D9133}" type="pres">
      <dgm:prSet presAssocID="{CB96EB6A-7559-44C3-8EEA-7C1BAFF18B9D}"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Ambulance"/>
        </a:ext>
      </dgm:extLst>
    </dgm:pt>
    <dgm:pt modelId="{15252606-6778-4D72-94BD-F19CE7758B07}" type="pres">
      <dgm:prSet presAssocID="{CB96EB6A-7559-44C3-8EEA-7C1BAFF18B9D}" presName="spaceRect" presStyleCnt="0"/>
      <dgm:spPr/>
    </dgm:pt>
    <dgm:pt modelId="{0A692388-4BD8-4F2D-979E-F2E0599D1018}" type="pres">
      <dgm:prSet presAssocID="{CB96EB6A-7559-44C3-8EEA-7C1BAFF18B9D}" presName="textRect" presStyleLbl="revTx" presStyleIdx="1" presStyleCnt="5">
        <dgm:presLayoutVars>
          <dgm:chMax val="1"/>
          <dgm:chPref val="1"/>
        </dgm:presLayoutVars>
      </dgm:prSet>
      <dgm:spPr/>
    </dgm:pt>
    <dgm:pt modelId="{53FD967F-BEA0-4CAD-B44E-A78696C0F2ED}" type="pres">
      <dgm:prSet presAssocID="{F2366A24-9599-4E51-86BB-CCD5F1C15EDB}" presName="sibTrans" presStyleLbl="sibTrans2D1" presStyleIdx="0" presStyleCnt="0"/>
      <dgm:spPr/>
    </dgm:pt>
    <dgm:pt modelId="{C9520336-6C5D-4DDB-979E-E4674DBC9FFE}" type="pres">
      <dgm:prSet presAssocID="{E4145DBC-9D3C-4D27-9E03-2A8CF74343A3}" presName="compNode" presStyleCnt="0"/>
      <dgm:spPr/>
    </dgm:pt>
    <dgm:pt modelId="{D8066243-1B53-48BF-A83D-8EA668E79260}" type="pres">
      <dgm:prSet presAssocID="{E4145DBC-9D3C-4D27-9E03-2A8CF74343A3}" presName="iconBgRect" presStyleLbl="bgShp" presStyleIdx="2" presStyleCnt="5"/>
      <dgm:spPr/>
    </dgm:pt>
    <dgm:pt modelId="{E38624A9-3E31-4E00-A31F-365D497B17D7}" type="pres">
      <dgm:prSet presAssocID="{E4145DBC-9D3C-4D27-9E03-2A8CF74343A3}"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Tanabata Tree"/>
        </a:ext>
      </dgm:extLst>
    </dgm:pt>
    <dgm:pt modelId="{94CEFD89-10B2-4E63-B0AA-F5039162EB78}" type="pres">
      <dgm:prSet presAssocID="{E4145DBC-9D3C-4D27-9E03-2A8CF74343A3}" presName="spaceRect" presStyleCnt="0"/>
      <dgm:spPr/>
    </dgm:pt>
    <dgm:pt modelId="{11B05975-D9BE-408D-B339-FF5FD5085AB1}" type="pres">
      <dgm:prSet presAssocID="{E4145DBC-9D3C-4D27-9E03-2A8CF74343A3}" presName="textRect" presStyleLbl="revTx" presStyleIdx="2" presStyleCnt="5">
        <dgm:presLayoutVars>
          <dgm:chMax val="1"/>
          <dgm:chPref val="1"/>
        </dgm:presLayoutVars>
      </dgm:prSet>
      <dgm:spPr/>
    </dgm:pt>
    <dgm:pt modelId="{DEB7FF90-8333-4D2F-AE30-562431F8E637}" type="pres">
      <dgm:prSet presAssocID="{06A8B30C-F819-4FC3-976E-FC7D6F25C4E6}" presName="sibTrans" presStyleLbl="sibTrans2D1" presStyleIdx="0" presStyleCnt="0"/>
      <dgm:spPr/>
    </dgm:pt>
    <dgm:pt modelId="{5EC55329-BD7A-46DA-B432-D674E24E04E8}" type="pres">
      <dgm:prSet presAssocID="{CDC06BC9-4D38-4246-B458-0565BA544D7C}" presName="compNode" presStyleCnt="0"/>
      <dgm:spPr/>
    </dgm:pt>
    <dgm:pt modelId="{4B27E000-D94F-48F0-8172-5E7DAA193644}" type="pres">
      <dgm:prSet presAssocID="{CDC06BC9-4D38-4246-B458-0565BA544D7C}" presName="iconBgRect" presStyleLbl="bgShp" presStyleIdx="3" presStyleCnt="5"/>
      <dgm:spPr/>
    </dgm:pt>
    <dgm:pt modelId="{5ADDC81C-0F92-47BD-A9A6-0E06C4CF2B5E}" type="pres">
      <dgm:prSet presAssocID="{CDC06BC9-4D38-4246-B458-0565BA544D7C}"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Skeleton"/>
        </a:ext>
      </dgm:extLst>
    </dgm:pt>
    <dgm:pt modelId="{EDC04BAA-6E86-440B-8374-179C8E32D826}" type="pres">
      <dgm:prSet presAssocID="{CDC06BC9-4D38-4246-B458-0565BA544D7C}" presName="spaceRect" presStyleCnt="0"/>
      <dgm:spPr/>
    </dgm:pt>
    <dgm:pt modelId="{FF233BD5-D042-43D9-9417-65EE397ABB5F}" type="pres">
      <dgm:prSet presAssocID="{CDC06BC9-4D38-4246-B458-0565BA544D7C}" presName="textRect" presStyleLbl="revTx" presStyleIdx="3" presStyleCnt="5">
        <dgm:presLayoutVars>
          <dgm:chMax val="1"/>
          <dgm:chPref val="1"/>
        </dgm:presLayoutVars>
      </dgm:prSet>
      <dgm:spPr/>
    </dgm:pt>
    <dgm:pt modelId="{82F1A239-ED1C-4888-A6D9-1899FD6204EE}" type="pres">
      <dgm:prSet presAssocID="{D7F81F52-6B91-45DB-A24E-34F45EFCAFE4}" presName="sibTrans" presStyleLbl="sibTrans2D1" presStyleIdx="0" presStyleCnt="0"/>
      <dgm:spPr/>
    </dgm:pt>
    <dgm:pt modelId="{7BDDF594-40DC-4F54-94BB-EC7500855ECE}" type="pres">
      <dgm:prSet presAssocID="{67525555-6197-4C0F-9378-10BF5569035D}" presName="compNode" presStyleCnt="0"/>
      <dgm:spPr/>
    </dgm:pt>
    <dgm:pt modelId="{6B130C9A-1D75-46F3-B8A5-12BB0D64B909}" type="pres">
      <dgm:prSet presAssocID="{67525555-6197-4C0F-9378-10BF5569035D}" presName="iconBgRect" presStyleLbl="bgShp" presStyleIdx="4" presStyleCnt="5"/>
      <dgm:spPr/>
    </dgm:pt>
    <dgm:pt modelId="{2C662049-4EC4-49B0-9733-7AC8BB198CD3}" type="pres">
      <dgm:prSet presAssocID="{67525555-6197-4C0F-9378-10BF5569035D}"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Document"/>
        </a:ext>
      </dgm:extLst>
    </dgm:pt>
    <dgm:pt modelId="{6E989648-98C4-45E1-9218-1D9570181000}" type="pres">
      <dgm:prSet presAssocID="{67525555-6197-4C0F-9378-10BF5569035D}" presName="spaceRect" presStyleCnt="0"/>
      <dgm:spPr/>
    </dgm:pt>
    <dgm:pt modelId="{72E13C04-2142-46E8-8793-CB6999829558}" type="pres">
      <dgm:prSet presAssocID="{67525555-6197-4C0F-9378-10BF5569035D}" presName="textRect" presStyleLbl="revTx" presStyleIdx="4" presStyleCnt="5">
        <dgm:presLayoutVars>
          <dgm:chMax val="1"/>
          <dgm:chPref val="1"/>
        </dgm:presLayoutVars>
      </dgm:prSet>
      <dgm:spPr/>
    </dgm:pt>
  </dgm:ptLst>
  <dgm:cxnLst>
    <dgm:cxn modelId="{D985EF0A-498C-4D10-8CF5-3FD85A3D5AEB}" type="presOf" srcId="{06A8B30C-F819-4FC3-976E-FC7D6F25C4E6}" destId="{DEB7FF90-8333-4D2F-AE30-562431F8E637}" srcOrd="0" destOrd="0" presId="urn:microsoft.com/office/officeart/2018/2/layout/IconCircleList"/>
    <dgm:cxn modelId="{3D8D1419-07A7-43C8-9DFD-652DD9E474A8}" type="presOf" srcId="{B3B13EC5-7BF0-49A2-AA2E-B03A9CB29454}" destId="{953F0E6C-3DE3-4502-BE8B-A6EB4CF6AD15}" srcOrd="0" destOrd="0" presId="urn:microsoft.com/office/officeart/2018/2/layout/IconCircleList"/>
    <dgm:cxn modelId="{97E6BD19-B9BA-4E50-BC6C-78CBEAAD4212}" type="presOf" srcId="{E4145DBC-9D3C-4D27-9E03-2A8CF74343A3}" destId="{11B05975-D9BE-408D-B339-FF5FD5085AB1}" srcOrd="0" destOrd="0" presId="urn:microsoft.com/office/officeart/2018/2/layout/IconCircleList"/>
    <dgm:cxn modelId="{C4B89C22-A012-493E-9A15-30725E4FE88D}" type="presOf" srcId="{CDC06BC9-4D38-4246-B458-0565BA544D7C}" destId="{FF233BD5-D042-43D9-9417-65EE397ABB5F}" srcOrd="0" destOrd="0" presId="urn:microsoft.com/office/officeart/2018/2/layout/IconCircleList"/>
    <dgm:cxn modelId="{462AB526-35A0-47E3-84B4-7ABD42EB8340}" srcId="{7AE4708A-29F2-485D-87C9-6E652FDFBFD8}" destId="{67525555-6197-4C0F-9378-10BF5569035D}" srcOrd="4" destOrd="0" parTransId="{E2257BDF-FDBE-4D22-B2CD-591A99B58396}" sibTransId="{9B92F4D4-65FF-48AB-B40C-411432197693}"/>
    <dgm:cxn modelId="{801D205D-773B-46EB-BD2E-5A8992D484EF}" srcId="{7AE4708A-29F2-485D-87C9-6E652FDFBFD8}" destId="{309149D0-213C-4AAF-B2E8-46BB20ECAFC0}" srcOrd="0" destOrd="0" parTransId="{A4DA7790-9F4A-482F-80ED-DD138A321BBC}" sibTransId="{B3B13EC5-7BF0-49A2-AA2E-B03A9CB29454}"/>
    <dgm:cxn modelId="{F79C0C47-490A-46E1-B1ED-FB488AA98CF3}" type="presOf" srcId="{7AE4708A-29F2-485D-87C9-6E652FDFBFD8}" destId="{73CE809D-B5BB-41BA-A560-C3B1B5E65498}" srcOrd="0" destOrd="0" presId="urn:microsoft.com/office/officeart/2018/2/layout/IconCircleList"/>
    <dgm:cxn modelId="{D76A2587-3572-49A3-812C-0C4BB2D133AD}" type="presOf" srcId="{309149D0-213C-4AAF-B2E8-46BB20ECAFC0}" destId="{A9A707AB-CAB5-42AC-BCBB-23733FF5464E}" srcOrd="0" destOrd="0" presId="urn:microsoft.com/office/officeart/2018/2/layout/IconCircleList"/>
    <dgm:cxn modelId="{B4B57A94-C5BD-4826-8C8D-72B2214D88BC}" srcId="{7AE4708A-29F2-485D-87C9-6E652FDFBFD8}" destId="{CB96EB6A-7559-44C3-8EEA-7C1BAFF18B9D}" srcOrd="1" destOrd="0" parTransId="{BE143C87-C419-4B6A-A3DA-413962C14E5C}" sibTransId="{F2366A24-9599-4E51-86BB-CCD5F1C15EDB}"/>
    <dgm:cxn modelId="{19F83095-E979-4E4A-9B9D-999B5549E0BF}" type="presOf" srcId="{CB96EB6A-7559-44C3-8EEA-7C1BAFF18B9D}" destId="{0A692388-4BD8-4F2D-979E-F2E0599D1018}" srcOrd="0" destOrd="0" presId="urn:microsoft.com/office/officeart/2018/2/layout/IconCircleList"/>
    <dgm:cxn modelId="{0482E19C-12D9-49A5-B7C7-DDDB174E1456}" type="presOf" srcId="{D7F81F52-6B91-45DB-A24E-34F45EFCAFE4}" destId="{82F1A239-ED1C-4888-A6D9-1899FD6204EE}" srcOrd="0" destOrd="0" presId="urn:microsoft.com/office/officeart/2018/2/layout/IconCircleList"/>
    <dgm:cxn modelId="{9C519BA6-155B-4384-BF72-B62076A1E764}" srcId="{7AE4708A-29F2-485D-87C9-6E652FDFBFD8}" destId="{E4145DBC-9D3C-4D27-9E03-2A8CF74343A3}" srcOrd="2" destOrd="0" parTransId="{1EC91AA8-EA72-44A6-866F-BC2333456A8C}" sibTransId="{06A8B30C-F819-4FC3-976E-FC7D6F25C4E6}"/>
    <dgm:cxn modelId="{B12DEEB2-E915-41D6-ABDC-E1B243DE5A0C}" srcId="{7AE4708A-29F2-485D-87C9-6E652FDFBFD8}" destId="{CDC06BC9-4D38-4246-B458-0565BA544D7C}" srcOrd="3" destOrd="0" parTransId="{8DF9EC1A-3445-4C28-A43D-5141EB9D8A6B}" sibTransId="{D7F81F52-6B91-45DB-A24E-34F45EFCAFE4}"/>
    <dgm:cxn modelId="{32F74FB5-9675-4049-9903-350420019AF0}" type="presOf" srcId="{F2366A24-9599-4E51-86BB-CCD5F1C15EDB}" destId="{53FD967F-BEA0-4CAD-B44E-A78696C0F2ED}" srcOrd="0" destOrd="0" presId="urn:microsoft.com/office/officeart/2018/2/layout/IconCircleList"/>
    <dgm:cxn modelId="{5EC11CDF-9899-4D0F-9EEC-9A0316D575BA}" type="presOf" srcId="{67525555-6197-4C0F-9378-10BF5569035D}" destId="{72E13C04-2142-46E8-8793-CB6999829558}" srcOrd="0" destOrd="0" presId="urn:microsoft.com/office/officeart/2018/2/layout/IconCircleList"/>
    <dgm:cxn modelId="{FECFE5ED-9445-419E-9BE3-C3E64CF2AE7C}" type="presParOf" srcId="{73CE809D-B5BB-41BA-A560-C3B1B5E65498}" destId="{F5CDCA22-3E31-4E79-B7B0-CEB982C9A154}" srcOrd="0" destOrd="0" presId="urn:microsoft.com/office/officeart/2018/2/layout/IconCircleList"/>
    <dgm:cxn modelId="{9192BE6A-A886-4B6F-A455-EC5264CBD2CE}" type="presParOf" srcId="{F5CDCA22-3E31-4E79-B7B0-CEB982C9A154}" destId="{55504938-582E-4FE3-9832-D293F38890C2}" srcOrd="0" destOrd="0" presId="urn:microsoft.com/office/officeart/2018/2/layout/IconCircleList"/>
    <dgm:cxn modelId="{FFFB096A-144A-4DEC-8FA0-A862F885B1AD}" type="presParOf" srcId="{55504938-582E-4FE3-9832-D293F38890C2}" destId="{0D6B7E04-6A46-44CC-994E-6D4F0E15E221}" srcOrd="0" destOrd="0" presId="urn:microsoft.com/office/officeart/2018/2/layout/IconCircleList"/>
    <dgm:cxn modelId="{44E5BCE5-23EF-40D8-A0BC-2AFF6E18C682}" type="presParOf" srcId="{55504938-582E-4FE3-9832-D293F38890C2}" destId="{CF15769B-E8F5-4C88-A6EB-6029AA118CC2}" srcOrd="1" destOrd="0" presId="urn:microsoft.com/office/officeart/2018/2/layout/IconCircleList"/>
    <dgm:cxn modelId="{B5BC63E8-8A64-4443-8E6E-B311E4757B4F}" type="presParOf" srcId="{55504938-582E-4FE3-9832-D293F38890C2}" destId="{6DD0A6DD-415E-4CBF-B9BB-D14C727AF2EB}" srcOrd="2" destOrd="0" presId="urn:microsoft.com/office/officeart/2018/2/layout/IconCircleList"/>
    <dgm:cxn modelId="{D0CEEE8F-6B57-4D12-B9EE-AA85BB1D8391}" type="presParOf" srcId="{55504938-582E-4FE3-9832-D293F38890C2}" destId="{A9A707AB-CAB5-42AC-BCBB-23733FF5464E}" srcOrd="3" destOrd="0" presId="urn:microsoft.com/office/officeart/2018/2/layout/IconCircleList"/>
    <dgm:cxn modelId="{31F884D4-0123-4402-AE29-722AC559E974}" type="presParOf" srcId="{F5CDCA22-3E31-4E79-B7B0-CEB982C9A154}" destId="{953F0E6C-3DE3-4502-BE8B-A6EB4CF6AD15}" srcOrd="1" destOrd="0" presId="urn:microsoft.com/office/officeart/2018/2/layout/IconCircleList"/>
    <dgm:cxn modelId="{2D1C9320-F4C3-4CBD-9BC8-36877D3C05B1}" type="presParOf" srcId="{F5CDCA22-3E31-4E79-B7B0-CEB982C9A154}" destId="{B179EF1D-F4E1-401C-BC9B-2DA5781E75B0}" srcOrd="2" destOrd="0" presId="urn:microsoft.com/office/officeart/2018/2/layout/IconCircleList"/>
    <dgm:cxn modelId="{018C0D31-6C30-482E-8441-873A99CF6045}" type="presParOf" srcId="{B179EF1D-F4E1-401C-BC9B-2DA5781E75B0}" destId="{A177268C-7FA1-4415-82C9-94BF07A1B9B6}" srcOrd="0" destOrd="0" presId="urn:microsoft.com/office/officeart/2018/2/layout/IconCircleList"/>
    <dgm:cxn modelId="{DB4453A7-9788-4394-958B-15FF74EB7401}" type="presParOf" srcId="{B179EF1D-F4E1-401C-BC9B-2DA5781E75B0}" destId="{E3A92A9C-FC75-42E2-8E2A-8DD8589D9133}" srcOrd="1" destOrd="0" presId="urn:microsoft.com/office/officeart/2018/2/layout/IconCircleList"/>
    <dgm:cxn modelId="{38A3C485-AB6A-47D1-BF7E-3C3ED23B58A6}" type="presParOf" srcId="{B179EF1D-F4E1-401C-BC9B-2DA5781E75B0}" destId="{15252606-6778-4D72-94BD-F19CE7758B07}" srcOrd="2" destOrd="0" presId="urn:microsoft.com/office/officeart/2018/2/layout/IconCircleList"/>
    <dgm:cxn modelId="{35F95BD3-8E77-4347-A3FF-4F923A7FD3B2}" type="presParOf" srcId="{B179EF1D-F4E1-401C-BC9B-2DA5781E75B0}" destId="{0A692388-4BD8-4F2D-979E-F2E0599D1018}" srcOrd="3" destOrd="0" presId="urn:microsoft.com/office/officeart/2018/2/layout/IconCircleList"/>
    <dgm:cxn modelId="{FB3EAB82-0273-4080-A79F-0E6E2CD6470E}" type="presParOf" srcId="{F5CDCA22-3E31-4E79-B7B0-CEB982C9A154}" destId="{53FD967F-BEA0-4CAD-B44E-A78696C0F2ED}" srcOrd="3" destOrd="0" presId="urn:microsoft.com/office/officeart/2018/2/layout/IconCircleList"/>
    <dgm:cxn modelId="{3F90B155-7308-4423-A7C7-ACA98306EA5C}" type="presParOf" srcId="{F5CDCA22-3E31-4E79-B7B0-CEB982C9A154}" destId="{C9520336-6C5D-4DDB-979E-E4674DBC9FFE}" srcOrd="4" destOrd="0" presId="urn:microsoft.com/office/officeart/2018/2/layout/IconCircleList"/>
    <dgm:cxn modelId="{2B6B20F5-ECA1-41C9-BD0D-D283941B6311}" type="presParOf" srcId="{C9520336-6C5D-4DDB-979E-E4674DBC9FFE}" destId="{D8066243-1B53-48BF-A83D-8EA668E79260}" srcOrd="0" destOrd="0" presId="urn:microsoft.com/office/officeart/2018/2/layout/IconCircleList"/>
    <dgm:cxn modelId="{61A1BCCB-A0C2-42AD-817F-BCD4BA14C22E}" type="presParOf" srcId="{C9520336-6C5D-4DDB-979E-E4674DBC9FFE}" destId="{E38624A9-3E31-4E00-A31F-365D497B17D7}" srcOrd="1" destOrd="0" presId="urn:microsoft.com/office/officeart/2018/2/layout/IconCircleList"/>
    <dgm:cxn modelId="{0567231F-A067-4026-A0E4-970B84D76645}" type="presParOf" srcId="{C9520336-6C5D-4DDB-979E-E4674DBC9FFE}" destId="{94CEFD89-10B2-4E63-B0AA-F5039162EB78}" srcOrd="2" destOrd="0" presId="urn:microsoft.com/office/officeart/2018/2/layout/IconCircleList"/>
    <dgm:cxn modelId="{27975271-B518-4459-BB88-F832B948C679}" type="presParOf" srcId="{C9520336-6C5D-4DDB-979E-E4674DBC9FFE}" destId="{11B05975-D9BE-408D-B339-FF5FD5085AB1}" srcOrd="3" destOrd="0" presId="urn:microsoft.com/office/officeart/2018/2/layout/IconCircleList"/>
    <dgm:cxn modelId="{C7222BA6-22EE-44B5-9226-400F85BCFAAF}" type="presParOf" srcId="{F5CDCA22-3E31-4E79-B7B0-CEB982C9A154}" destId="{DEB7FF90-8333-4D2F-AE30-562431F8E637}" srcOrd="5" destOrd="0" presId="urn:microsoft.com/office/officeart/2018/2/layout/IconCircleList"/>
    <dgm:cxn modelId="{78731FB2-4396-4066-9834-F5368B97B641}" type="presParOf" srcId="{F5CDCA22-3E31-4E79-B7B0-CEB982C9A154}" destId="{5EC55329-BD7A-46DA-B432-D674E24E04E8}" srcOrd="6" destOrd="0" presId="urn:microsoft.com/office/officeart/2018/2/layout/IconCircleList"/>
    <dgm:cxn modelId="{22A5741F-7362-4589-B368-F97E24C2B56C}" type="presParOf" srcId="{5EC55329-BD7A-46DA-B432-D674E24E04E8}" destId="{4B27E000-D94F-48F0-8172-5E7DAA193644}" srcOrd="0" destOrd="0" presId="urn:microsoft.com/office/officeart/2018/2/layout/IconCircleList"/>
    <dgm:cxn modelId="{08471AB4-B553-4EC0-9F0B-0E62D0648D7C}" type="presParOf" srcId="{5EC55329-BD7A-46DA-B432-D674E24E04E8}" destId="{5ADDC81C-0F92-47BD-A9A6-0E06C4CF2B5E}" srcOrd="1" destOrd="0" presId="urn:microsoft.com/office/officeart/2018/2/layout/IconCircleList"/>
    <dgm:cxn modelId="{490C8748-8CFF-479F-94E8-E4D4DA5AAABD}" type="presParOf" srcId="{5EC55329-BD7A-46DA-B432-D674E24E04E8}" destId="{EDC04BAA-6E86-440B-8374-179C8E32D826}" srcOrd="2" destOrd="0" presId="urn:microsoft.com/office/officeart/2018/2/layout/IconCircleList"/>
    <dgm:cxn modelId="{111D7CAC-821A-4501-A860-9EC8D8FDF36B}" type="presParOf" srcId="{5EC55329-BD7A-46DA-B432-D674E24E04E8}" destId="{FF233BD5-D042-43D9-9417-65EE397ABB5F}" srcOrd="3" destOrd="0" presId="urn:microsoft.com/office/officeart/2018/2/layout/IconCircleList"/>
    <dgm:cxn modelId="{B21308D9-A4BC-4041-97BE-C506334FA63D}" type="presParOf" srcId="{F5CDCA22-3E31-4E79-B7B0-CEB982C9A154}" destId="{82F1A239-ED1C-4888-A6D9-1899FD6204EE}" srcOrd="7" destOrd="0" presId="urn:microsoft.com/office/officeart/2018/2/layout/IconCircleList"/>
    <dgm:cxn modelId="{6CA2BD09-606D-4B2A-856B-DB5ABB510593}" type="presParOf" srcId="{F5CDCA22-3E31-4E79-B7B0-CEB982C9A154}" destId="{7BDDF594-40DC-4F54-94BB-EC7500855ECE}" srcOrd="8" destOrd="0" presId="urn:microsoft.com/office/officeart/2018/2/layout/IconCircleList"/>
    <dgm:cxn modelId="{B5937B87-1FA1-41F8-9934-6B336991A9B6}" type="presParOf" srcId="{7BDDF594-40DC-4F54-94BB-EC7500855ECE}" destId="{6B130C9A-1D75-46F3-B8A5-12BB0D64B909}" srcOrd="0" destOrd="0" presId="urn:microsoft.com/office/officeart/2018/2/layout/IconCircleList"/>
    <dgm:cxn modelId="{C288B382-79FA-45CB-A90A-584781BBC6B9}" type="presParOf" srcId="{7BDDF594-40DC-4F54-94BB-EC7500855ECE}" destId="{2C662049-4EC4-49B0-9733-7AC8BB198CD3}" srcOrd="1" destOrd="0" presId="urn:microsoft.com/office/officeart/2018/2/layout/IconCircleList"/>
    <dgm:cxn modelId="{DEA6B3F7-0B66-4F9D-94C9-33203A84A678}" type="presParOf" srcId="{7BDDF594-40DC-4F54-94BB-EC7500855ECE}" destId="{6E989648-98C4-45E1-9218-1D9570181000}" srcOrd="2" destOrd="0" presId="urn:microsoft.com/office/officeart/2018/2/layout/IconCircleList"/>
    <dgm:cxn modelId="{533150E9-F2EF-46FF-BC91-C45894A9AF8B}" type="presParOf" srcId="{7BDDF594-40DC-4F54-94BB-EC7500855ECE}" destId="{72E13C04-2142-46E8-8793-CB6999829558}" srcOrd="3" destOrd="0" presId="urn:microsoft.com/office/officeart/2018/2/layout/IconCircl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38CCA76-8838-43EB-B7A2-771FA0C6EA58}" type="doc">
      <dgm:prSet loTypeId="urn:microsoft.com/office/officeart/2018/5/layout/IconLeafLabel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A05F30CF-C69A-4323-8976-9E4E7CF5B282}">
      <dgm:prSet/>
      <dgm:spPr/>
      <dgm:t>
        <a:bodyPr/>
        <a:lstStyle/>
        <a:p>
          <a:pPr>
            <a:defRPr cap="all"/>
          </a:pPr>
          <a:r>
            <a:rPr lang="en-US"/>
            <a:t>Get the employee healthy and back to their normal routines</a:t>
          </a:r>
        </a:p>
      </dgm:t>
    </dgm:pt>
    <dgm:pt modelId="{B07D748A-BA17-43DB-8E69-3C056CA3B254}" type="parTrans" cxnId="{F9561118-577B-4A13-B1B9-7196C1627A90}">
      <dgm:prSet/>
      <dgm:spPr/>
      <dgm:t>
        <a:bodyPr/>
        <a:lstStyle/>
        <a:p>
          <a:endParaRPr lang="en-US"/>
        </a:p>
      </dgm:t>
    </dgm:pt>
    <dgm:pt modelId="{C0D1C877-C597-4BFF-80FB-CA5A383056A3}" type="sibTrans" cxnId="{F9561118-577B-4A13-B1B9-7196C1627A90}">
      <dgm:prSet/>
      <dgm:spPr/>
      <dgm:t>
        <a:bodyPr/>
        <a:lstStyle/>
        <a:p>
          <a:endParaRPr lang="en-US"/>
        </a:p>
      </dgm:t>
    </dgm:pt>
    <dgm:pt modelId="{6B65BF7E-17FB-479A-AF02-A9C41D035B85}">
      <dgm:prSet/>
      <dgm:spPr/>
      <dgm:t>
        <a:bodyPr/>
        <a:lstStyle/>
        <a:p>
          <a:pPr>
            <a:defRPr cap="all"/>
          </a:pPr>
          <a:r>
            <a:rPr lang="en-US"/>
            <a:t>Potential for reduced employee moral</a:t>
          </a:r>
        </a:p>
      </dgm:t>
    </dgm:pt>
    <dgm:pt modelId="{20CBF197-E009-420A-8A83-34D395736312}" type="parTrans" cxnId="{153AEED7-07DB-400C-9886-DFB9E7702E03}">
      <dgm:prSet/>
      <dgm:spPr/>
      <dgm:t>
        <a:bodyPr/>
        <a:lstStyle/>
        <a:p>
          <a:endParaRPr lang="en-US"/>
        </a:p>
      </dgm:t>
    </dgm:pt>
    <dgm:pt modelId="{2AA79319-9D6B-4DA6-A479-F9C621F8D649}" type="sibTrans" cxnId="{153AEED7-07DB-400C-9886-DFB9E7702E03}">
      <dgm:prSet/>
      <dgm:spPr/>
      <dgm:t>
        <a:bodyPr/>
        <a:lstStyle/>
        <a:p>
          <a:endParaRPr lang="en-US"/>
        </a:p>
      </dgm:t>
    </dgm:pt>
    <dgm:pt modelId="{3DE34E28-6A7E-4A68-8528-27957D3C375A}">
      <dgm:prSet/>
      <dgm:spPr/>
      <dgm:t>
        <a:bodyPr/>
        <a:lstStyle/>
        <a:p>
          <a:pPr>
            <a:defRPr cap="all"/>
          </a:pPr>
          <a:r>
            <a:rPr lang="en-US"/>
            <a:t>Loss of productivity not only with the employees involved in the incident but also managers, supervisors and co-workers.</a:t>
          </a:r>
        </a:p>
      </dgm:t>
    </dgm:pt>
    <dgm:pt modelId="{461553FD-B88B-4022-B347-2682DE48B0EE}" type="parTrans" cxnId="{5DF29741-0385-4CE5-A52E-5DAAD912A2BB}">
      <dgm:prSet/>
      <dgm:spPr/>
      <dgm:t>
        <a:bodyPr/>
        <a:lstStyle/>
        <a:p>
          <a:endParaRPr lang="en-US"/>
        </a:p>
      </dgm:t>
    </dgm:pt>
    <dgm:pt modelId="{2AFA3092-E47F-445D-8C49-636414DD1F01}" type="sibTrans" cxnId="{5DF29741-0385-4CE5-A52E-5DAAD912A2BB}">
      <dgm:prSet/>
      <dgm:spPr/>
      <dgm:t>
        <a:bodyPr/>
        <a:lstStyle/>
        <a:p>
          <a:endParaRPr lang="en-US"/>
        </a:p>
      </dgm:t>
    </dgm:pt>
    <dgm:pt modelId="{D73EBC73-B86E-493B-B3E9-9C0580EF880E}">
      <dgm:prSet/>
      <dgm:spPr/>
      <dgm:t>
        <a:bodyPr/>
        <a:lstStyle/>
        <a:p>
          <a:pPr>
            <a:defRPr cap="all"/>
          </a:pPr>
          <a:r>
            <a:rPr lang="en-US"/>
            <a:t>Dissatisfied customers who take their business elsewhere</a:t>
          </a:r>
        </a:p>
      </dgm:t>
    </dgm:pt>
    <dgm:pt modelId="{AF0270A6-F65D-4006-B5E8-9467449A23EA}" type="parTrans" cxnId="{99929224-5F3C-4EEF-A6AE-0A986DAB0D27}">
      <dgm:prSet/>
      <dgm:spPr/>
      <dgm:t>
        <a:bodyPr/>
        <a:lstStyle/>
        <a:p>
          <a:endParaRPr lang="en-US"/>
        </a:p>
      </dgm:t>
    </dgm:pt>
    <dgm:pt modelId="{0D92BFDA-7A32-4E72-B827-6461E465B4DC}" type="sibTrans" cxnId="{99929224-5F3C-4EEF-A6AE-0A986DAB0D27}">
      <dgm:prSet/>
      <dgm:spPr/>
      <dgm:t>
        <a:bodyPr/>
        <a:lstStyle/>
        <a:p>
          <a:endParaRPr lang="en-US"/>
        </a:p>
      </dgm:t>
    </dgm:pt>
    <dgm:pt modelId="{A02C6788-CE40-45B5-AB90-92C5C5C503ED}">
      <dgm:prSet/>
      <dgm:spPr/>
      <dgm:t>
        <a:bodyPr/>
        <a:lstStyle/>
        <a:p>
          <a:pPr>
            <a:defRPr cap="all"/>
          </a:pPr>
          <a:r>
            <a:rPr lang="en-US"/>
            <a:t>Corrective measures to prevent future injuries</a:t>
          </a:r>
        </a:p>
      </dgm:t>
    </dgm:pt>
    <dgm:pt modelId="{03D1B64F-CA97-450F-9D1B-D5079741F422}" type="parTrans" cxnId="{A90BB774-2830-4FA0-87E5-F57FDCFDFCAA}">
      <dgm:prSet/>
      <dgm:spPr/>
      <dgm:t>
        <a:bodyPr/>
        <a:lstStyle/>
        <a:p>
          <a:endParaRPr lang="en-US"/>
        </a:p>
      </dgm:t>
    </dgm:pt>
    <dgm:pt modelId="{DB107604-85C6-4B39-867C-31BBE9E36184}" type="sibTrans" cxnId="{A90BB774-2830-4FA0-87E5-F57FDCFDFCAA}">
      <dgm:prSet/>
      <dgm:spPr/>
      <dgm:t>
        <a:bodyPr/>
        <a:lstStyle/>
        <a:p>
          <a:endParaRPr lang="en-US"/>
        </a:p>
      </dgm:t>
    </dgm:pt>
    <dgm:pt modelId="{CB6F8E3F-0FA4-4109-8270-4FC1F26409CB}">
      <dgm:prSet/>
      <dgm:spPr/>
      <dgm:t>
        <a:bodyPr/>
        <a:lstStyle/>
        <a:p>
          <a:pPr>
            <a:defRPr cap="all"/>
          </a:pPr>
          <a:r>
            <a:rPr lang="en-US" b="1"/>
            <a:t>It’s the right thing to do.</a:t>
          </a:r>
          <a:endParaRPr lang="en-US"/>
        </a:p>
      </dgm:t>
    </dgm:pt>
    <dgm:pt modelId="{946AEE46-913A-4E8A-90CA-A11B507CB6B6}" type="parTrans" cxnId="{070965E0-7E40-48B3-AE4A-C2623FD1C40A}">
      <dgm:prSet/>
      <dgm:spPr/>
      <dgm:t>
        <a:bodyPr/>
        <a:lstStyle/>
        <a:p>
          <a:endParaRPr lang="en-US"/>
        </a:p>
      </dgm:t>
    </dgm:pt>
    <dgm:pt modelId="{D851545D-69E0-4A79-876A-43D9C3A733E0}" type="sibTrans" cxnId="{070965E0-7E40-48B3-AE4A-C2623FD1C40A}">
      <dgm:prSet/>
      <dgm:spPr/>
      <dgm:t>
        <a:bodyPr/>
        <a:lstStyle/>
        <a:p>
          <a:endParaRPr lang="en-US"/>
        </a:p>
      </dgm:t>
    </dgm:pt>
    <dgm:pt modelId="{59B76C1E-B3EA-448D-9430-1BDD622CC47D}" type="pres">
      <dgm:prSet presAssocID="{E38CCA76-8838-43EB-B7A2-771FA0C6EA58}" presName="root" presStyleCnt="0">
        <dgm:presLayoutVars>
          <dgm:dir/>
          <dgm:resizeHandles val="exact"/>
        </dgm:presLayoutVars>
      </dgm:prSet>
      <dgm:spPr/>
    </dgm:pt>
    <dgm:pt modelId="{7A462FF0-B75D-4D11-AEAD-2477CFFD85F0}" type="pres">
      <dgm:prSet presAssocID="{A05F30CF-C69A-4323-8976-9E4E7CF5B282}" presName="compNode" presStyleCnt="0"/>
      <dgm:spPr/>
    </dgm:pt>
    <dgm:pt modelId="{55D0884F-6E8A-4242-B265-9794DB454C37}" type="pres">
      <dgm:prSet presAssocID="{A05F30CF-C69A-4323-8976-9E4E7CF5B282}" presName="iconBgRect" presStyleLbl="bgShp" presStyleIdx="0" presStyleCnt="6"/>
      <dgm:spPr>
        <a:prstGeom prst="round2DiagRect">
          <a:avLst>
            <a:gd name="adj1" fmla="val 29727"/>
            <a:gd name="adj2" fmla="val 0"/>
          </a:avLst>
        </a:prstGeom>
      </dgm:spPr>
    </dgm:pt>
    <dgm:pt modelId="{9C7AA0AD-F5BF-4EC4-A0A7-E39246D128BB}" type="pres">
      <dgm:prSet presAssocID="{A05F30CF-C69A-4323-8976-9E4E7CF5B282}" presName="iconRect" presStyleLbl="node1" presStyleIdx="0" presStyleCnt="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Apple"/>
        </a:ext>
      </dgm:extLst>
    </dgm:pt>
    <dgm:pt modelId="{134265B2-948B-45C6-B47C-372AE06260B2}" type="pres">
      <dgm:prSet presAssocID="{A05F30CF-C69A-4323-8976-9E4E7CF5B282}" presName="spaceRect" presStyleCnt="0"/>
      <dgm:spPr/>
    </dgm:pt>
    <dgm:pt modelId="{5DEE5996-6471-4D6F-A733-17C504C44BD4}" type="pres">
      <dgm:prSet presAssocID="{A05F30CF-C69A-4323-8976-9E4E7CF5B282}" presName="textRect" presStyleLbl="revTx" presStyleIdx="0" presStyleCnt="6">
        <dgm:presLayoutVars>
          <dgm:chMax val="1"/>
          <dgm:chPref val="1"/>
        </dgm:presLayoutVars>
      </dgm:prSet>
      <dgm:spPr/>
    </dgm:pt>
    <dgm:pt modelId="{217C1A10-54FA-4974-958A-316956340015}" type="pres">
      <dgm:prSet presAssocID="{C0D1C877-C597-4BFF-80FB-CA5A383056A3}" presName="sibTrans" presStyleCnt="0"/>
      <dgm:spPr/>
    </dgm:pt>
    <dgm:pt modelId="{94AD4585-D1DF-4910-ACAF-9F41A803755E}" type="pres">
      <dgm:prSet presAssocID="{6B65BF7E-17FB-479A-AF02-A9C41D035B85}" presName="compNode" presStyleCnt="0"/>
      <dgm:spPr/>
    </dgm:pt>
    <dgm:pt modelId="{B7613E06-CF56-46B0-B3CB-0F877939F1E5}" type="pres">
      <dgm:prSet presAssocID="{6B65BF7E-17FB-479A-AF02-A9C41D035B85}" presName="iconBgRect" presStyleLbl="bgShp" presStyleIdx="1" presStyleCnt="6"/>
      <dgm:spPr>
        <a:prstGeom prst="round2DiagRect">
          <a:avLst>
            <a:gd name="adj1" fmla="val 29727"/>
            <a:gd name="adj2" fmla="val 0"/>
          </a:avLst>
        </a:prstGeom>
      </dgm:spPr>
    </dgm:pt>
    <dgm:pt modelId="{C2B0C62C-D288-478A-A9D0-26A26F27B0DA}" type="pres">
      <dgm:prSet presAssocID="{6B65BF7E-17FB-479A-AF02-A9C41D035B85}" presName="iconRect" presStyleLbl="node1" presStyleIdx="1" presStyleCnt="6"/>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Scales of Justice"/>
        </a:ext>
      </dgm:extLst>
    </dgm:pt>
    <dgm:pt modelId="{4F236998-FE18-47A7-922C-12978362B67F}" type="pres">
      <dgm:prSet presAssocID="{6B65BF7E-17FB-479A-AF02-A9C41D035B85}" presName="spaceRect" presStyleCnt="0"/>
      <dgm:spPr/>
    </dgm:pt>
    <dgm:pt modelId="{1211F09A-CAF6-414F-B1B5-6F282CBC5A89}" type="pres">
      <dgm:prSet presAssocID="{6B65BF7E-17FB-479A-AF02-A9C41D035B85}" presName="textRect" presStyleLbl="revTx" presStyleIdx="1" presStyleCnt="6">
        <dgm:presLayoutVars>
          <dgm:chMax val="1"/>
          <dgm:chPref val="1"/>
        </dgm:presLayoutVars>
      </dgm:prSet>
      <dgm:spPr/>
    </dgm:pt>
    <dgm:pt modelId="{6BFC6B77-0AFC-4735-A7BE-4F6FB972150F}" type="pres">
      <dgm:prSet presAssocID="{2AA79319-9D6B-4DA6-A479-F9C621F8D649}" presName="sibTrans" presStyleCnt="0"/>
      <dgm:spPr/>
    </dgm:pt>
    <dgm:pt modelId="{04254A13-0C46-4B2C-A59D-F849C8AA41C0}" type="pres">
      <dgm:prSet presAssocID="{3DE34E28-6A7E-4A68-8528-27957D3C375A}" presName="compNode" presStyleCnt="0"/>
      <dgm:spPr/>
    </dgm:pt>
    <dgm:pt modelId="{4D20B332-C50C-491A-AEF7-BD7938C6184E}" type="pres">
      <dgm:prSet presAssocID="{3DE34E28-6A7E-4A68-8528-27957D3C375A}" presName="iconBgRect" presStyleLbl="bgShp" presStyleIdx="2" presStyleCnt="6"/>
      <dgm:spPr>
        <a:prstGeom prst="round2DiagRect">
          <a:avLst>
            <a:gd name="adj1" fmla="val 29727"/>
            <a:gd name="adj2" fmla="val 0"/>
          </a:avLst>
        </a:prstGeom>
      </dgm:spPr>
    </dgm:pt>
    <dgm:pt modelId="{440A2086-06F0-426C-9A92-C6138EB68648}" type="pres">
      <dgm:prSet presAssocID="{3DE34E28-6A7E-4A68-8528-27957D3C375A}" presName="iconRect" presStyleLbl="node1" presStyleIdx="2" presStyleCnt="6"/>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Welder"/>
        </a:ext>
      </dgm:extLst>
    </dgm:pt>
    <dgm:pt modelId="{1C9BC18C-9CCD-4B3B-92F7-7B7432CE0099}" type="pres">
      <dgm:prSet presAssocID="{3DE34E28-6A7E-4A68-8528-27957D3C375A}" presName="spaceRect" presStyleCnt="0"/>
      <dgm:spPr/>
    </dgm:pt>
    <dgm:pt modelId="{878C10BF-F230-447B-9E2E-0FE9C2576E09}" type="pres">
      <dgm:prSet presAssocID="{3DE34E28-6A7E-4A68-8528-27957D3C375A}" presName="textRect" presStyleLbl="revTx" presStyleIdx="2" presStyleCnt="6">
        <dgm:presLayoutVars>
          <dgm:chMax val="1"/>
          <dgm:chPref val="1"/>
        </dgm:presLayoutVars>
      </dgm:prSet>
      <dgm:spPr/>
    </dgm:pt>
    <dgm:pt modelId="{C2B1FCAC-F3F2-44D9-B5DF-FB6ACC66DF05}" type="pres">
      <dgm:prSet presAssocID="{2AFA3092-E47F-445D-8C49-636414DD1F01}" presName="sibTrans" presStyleCnt="0"/>
      <dgm:spPr/>
    </dgm:pt>
    <dgm:pt modelId="{71863DF7-E476-484E-B046-BD9F906C17CA}" type="pres">
      <dgm:prSet presAssocID="{D73EBC73-B86E-493B-B3E9-9C0580EF880E}" presName="compNode" presStyleCnt="0"/>
      <dgm:spPr/>
    </dgm:pt>
    <dgm:pt modelId="{131A3024-3486-465D-A9D0-547E63763CBE}" type="pres">
      <dgm:prSet presAssocID="{D73EBC73-B86E-493B-B3E9-9C0580EF880E}" presName="iconBgRect" presStyleLbl="bgShp" presStyleIdx="3" presStyleCnt="6"/>
      <dgm:spPr>
        <a:prstGeom prst="round2DiagRect">
          <a:avLst>
            <a:gd name="adj1" fmla="val 29727"/>
            <a:gd name="adj2" fmla="val 0"/>
          </a:avLst>
        </a:prstGeom>
      </dgm:spPr>
    </dgm:pt>
    <dgm:pt modelId="{795EBAB3-2729-4B20-AB3C-790024FC8CF4}" type="pres">
      <dgm:prSet presAssocID="{D73EBC73-B86E-493B-B3E9-9C0580EF880E}" presName="iconRect" presStyleLbl="node1" presStyleIdx="3" presStyleCnt="6"/>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Call center"/>
        </a:ext>
      </dgm:extLst>
    </dgm:pt>
    <dgm:pt modelId="{C8984B65-839A-4273-8A2C-590605F26FC0}" type="pres">
      <dgm:prSet presAssocID="{D73EBC73-B86E-493B-B3E9-9C0580EF880E}" presName="spaceRect" presStyleCnt="0"/>
      <dgm:spPr/>
    </dgm:pt>
    <dgm:pt modelId="{297E3580-9028-4241-A72D-050545EDC234}" type="pres">
      <dgm:prSet presAssocID="{D73EBC73-B86E-493B-B3E9-9C0580EF880E}" presName="textRect" presStyleLbl="revTx" presStyleIdx="3" presStyleCnt="6">
        <dgm:presLayoutVars>
          <dgm:chMax val="1"/>
          <dgm:chPref val="1"/>
        </dgm:presLayoutVars>
      </dgm:prSet>
      <dgm:spPr/>
    </dgm:pt>
    <dgm:pt modelId="{E6F2E262-CF4C-4783-B934-D73C2243C38F}" type="pres">
      <dgm:prSet presAssocID="{0D92BFDA-7A32-4E72-B827-6461E465B4DC}" presName="sibTrans" presStyleCnt="0"/>
      <dgm:spPr/>
    </dgm:pt>
    <dgm:pt modelId="{335CB86F-AB4B-40BF-8326-37492AAC5A5A}" type="pres">
      <dgm:prSet presAssocID="{A02C6788-CE40-45B5-AB90-92C5C5C503ED}" presName="compNode" presStyleCnt="0"/>
      <dgm:spPr/>
    </dgm:pt>
    <dgm:pt modelId="{D926117D-31AB-4622-8B06-A5EEE4A477FC}" type="pres">
      <dgm:prSet presAssocID="{A02C6788-CE40-45B5-AB90-92C5C5C503ED}" presName="iconBgRect" presStyleLbl="bgShp" presStyleIdx="4" presStyleCnt="6"/>
      <dgm:spPr>
        <a:prstGeom prst="round2DiagRect">
          <a:avLst>
            <a:gd name="adj1" fmla="val 29727"/>
            <a:gd name="adj2" fmla="val 0"/>
          </a:avLst>
        </a:prstGeom>
      </dgm:spPr>
    </dgm:pt>
    <dgm:pt modelId="{8A988B73-CB54-4378-B8C9-876868BF6449}" type="pres">
      <dgm:prSet presAssocID="{A02C6788-CE40-45B5-AB90-92C5C5C503ED}" presName="iconRect" presStyleLbl="node1" presStyleIdx="4" presStyleCnt="6"/>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Medical"/>
        </a:ext>
      </dgm:extLst>
    </dgm:pt>
    <dgm:pt modelId="{000BF656-8C0B-4BC5-9933-6415F4175D93}" type="pres">
      <dgm:prSet presAssocID="{A02C6788-CE40-45B5-AB90-92C5C5C503ED}" presName="spaceRect" presStyleCnt="0"/>
      <dgm:spPr/>
    </dgm:pt>
    <dgm:pt modelId="{4AAC4790-7710-498C-BDEF-653A9A970841}" type="pres">
      <dgm:prSet presAssocID="{A02C6788-CE40-45B5-AB90-92C5C5C503ED}" presName="textRect" presStyleLbl="revTx" presStyleIdx="4" presStyleCnt="6">
        <dgm:presLayoutVars>
          <dgm:chMax val="1"/>
          <dgm:chPref val="1"/>
        </dgm:presLayoutVars>
      </dgm:prSet>
      <dgm:spPr/>
    </dgm:pt>
    <dgm:pt modelId="{8606F0BC-7A95-4FAD-979D-3010F1BC503D}" type="pres">
      <dgm:prSet presAssocID="{DB107604-85C6-4B39-867C-31BBE9E36184}" presName="sibTrans" presStyleCnt="0"/>
      <dgm:spPr/>
    </dgm:pt>
    <dgm:pt modelId="{93C6AECB-AD10-4936-BDC8-4B7E8217752B}" type="pres">
      <dgm:prSet presAssocID="{CB6F8E3F-0FA4-4109-8270-4FC1F26409CB}" presName="compNode" presStyleCnt="0"/>
      <dgm:spPr/>
    </dgm:pt>
    <dgm:pt modelId="{308A2EAC-C7EE-424F-8047-0FC716A0DD19}" type="pres">
      <dgm:prSet presAssocID="{CB6F8E3F-0FA4-4109-8270-4FC1F26409CB}" presName="iconBgRect" presStyleLbl="bgShp" presStyleIdx="5" presStyleCnt="6"/>
      <dgm:spPr>
        <a:prstGeom prst="round2DiagRect">
          <a:avLst>
            <a:gd name="adj1" fmla="val 29727"/>
            <a:gd name="adj2" fmla="val 0"/>
          </a:avLst>
        </a:prstGeom>
      </dgm:spPr>
    </dgm:pt>
    <dgm:pt modelId="{E1E6BED7-2670-4C66-B2E1-EF72AEE64D0F}" type="pres">
      <dgm:prSet presAssocID="{CB6F8E3F-0FA4-4109-8270-4FC1F26409CB}" presName="iconRect" presStyleLbl="node1" presStyleIdx="5" presStyleCnt="6"/>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Influencer"/>
        </a:ext>
      </dgm:extLst>
    </dgm:pt>
    <dgm:pt modelId="{92191DEA-ABE6-4339-8FAD-261B57D4185B}" type="pres">
      <dgm:prSet presAssocID="{CB6F8E3F-0FA4-4109-8270-4FC1F26409CB}" presName="spaceRect" presStyleCnt="0"/>
      <dgm:spPr/>
    </dgm:pt>
    <dgm:pt modelId="{D13711D4-7481-4105-A371-D949082C83CA}" type="pres">
      <dgm:prSet presAssocID="{CB6F8E3F-0FA4-4109-8270-4FC1F26409CB}" presName="textRect" presStyleLbl="revTx" presStyleIdx="5" presStyleCnt="6">
        <dgm:presLayoutVars>
          <dgm:chMax val="1"/>
          <dgm:chPref val="1"/>
        </dgm:presLayoutVars>
      </dgm:prSet>
      <dgm:spPr/>
    </dgm:pt>
  </dgm:ptLst>
  <dgm:cxnLst>
    <dgm:cxn modelId="{61935809-A803-4E2A-B237-5CFCFFCD3875}" type="presOf" srcId="{D73EBC73-B86E-493B-B3E9-9C0580EF880E}" destId="{297E3580-9028-4241-A72D-050545EDC234}" srcOrd="0" destOrd="0" presId="urn:microsoft.com/office/officeart/2018/5/layout/IconLeafLabelList"/>
    <dgm:cxn modelId="{F9561118-577B-4A13-B1B9-7196C1627A90}" srcId="{E38CCA76-8838-43EB-B7A2-771FA0C6EA58}" destId="{A05F30CF-C69A-4323-8976-9E4E7CF5B282}" srcOrd="0" destOrd="0" parTransId="{B07D748A-BA17-43DB-8E69-3C056CA3B254}" sibTransId="{C0D1C877-C597-4BFF-80FB-CA5A383056A3}"/>
    <dgm:cxn modelId="{F495DB1E-B9AF-4FE3-864E-2CB159E28C85}" type="presOf" srcId="{CB6F8E3F-0FA4-4109-8270-4FC1F26409CB}" destId="{D13711D4-7481-4105-A371-D949082C83CA}" srcOrd="0" destOrd="0" presId="urn:microsoft.com/office/officeart/2018/5/layout/IconLeafLabelList"/>
    <dgm:cxn modelId="{99929224-5F3C-4EEF-A6AE-0A986DAB0D27}" srcId="{E38CCA76-8838-43EB-B7A2-771FA0C6EA58}" destId="{D73EBC73-B86E-493B-B3E9-9C0580EF880E}" srcOrd="3" destOrd="0" parTransId="{AF0270A6-F65D-4006-B5E8-9467449A23EA}" sibTransId="{0D92BFDA-7A32-4E72-B827-6461E465B4DC}"/>
    <dgm:cxn modelId="{74D6E360-92D4-4EA2-9667-904CFD13C045}" type="presOf" srcId="{A05F30CF-C69A-4323-8976-9E4E7CF5B282}" destId="{5DEE5996-6471-4D6F-A733-17C504C44BD4}" srcOrd="0" destOrd="0" presId="urn:microsoft.com/office/officeart/2018/5/layout/IconLeafLabelList"/>
    <dgm:cxn modelId="{5DF29741-0385-4CE5-A52E-5DAAD912A2BB}" srcId="{E38CCA76-8838-43EB-B7A2-771FA0C6EA58}" destId="{3DE34E28-6A7E-4A68-8528-27957D3C375A}" srcOrd="2" destOrd="0" parTransId="{461553FD-B88B-4022-B347-2682DE48B0EE}" sibTransId="{2AFA3092-E47F-445D-8C49-636414DD1F01}"/>
    <dgm:cxn modelId="{3CD84366-0056-46E9-B959-064D2F3B7836}" type="presOf" srcId="{3DE34E28-6A7E-4A68-8528-27957D3C375A}" destId="{878C10BF-F230-447B-9E2E-0FE9C2576E09}" srcOrd="0" destOrd="0" presId="urn:microsoft.com/office/officeart/2018/5/layout/IconLeafLabelList"/>
    <dgm:cxn modelId="{A90BB774-2830-4FA0-87E5-F57FDCFDFCAA}" srcId="{E38CCA76-8838-43EB-B7A2-771FA0C6EA58}" destId="{A02C6788-CE40-45B5-AB90-92C5C5C503ED}" srcOrd="4" destOrd="0" parTransId="{03D1B64F-CA97-450F-9D1B-D5079741F422}" sibTransId="{DB107604-85C6-4B39-867C-31BBE9E36184}"/>
    <dgm:cxn modelId="{862E689F-4A4E-4B2B-95EF-4D4113F5E8EE}" type="presOf" srcId="{6B65BF7E-17FB-479A-AF02-A9C41D035B85}" destId="{1211F09A-CAF6-414F-B1B5-6F282CBC5A89}" srcOrd="0" destOrd="0" presId="urn:microsoft.com/office/officeart/2018/5/layout/IconLeafLabelList"/>
    <dgm:cxn modelId="{4925C7C0-7603-40E4-A66F-1F9AFA10810D}" type="presOf" srcId="{A02C6788-CE40-45B5-AB90-92C5C5C503ED}" destId="{4AAC4790-7710-498C-BDEF-653A9A970841}" srcOrd="0" destOrd="0" presId="urn:microsoft.com/office/officeart/2018/5/layout/IconLeafLabelList"/>
    <dgm:cxn modelId="{153AEED7-07DB-400C-9886-DFB9E7702E03}" srcId="{E38CCA76-8838-43EB-B7A2-771FA0C6EA58}" destId="{6B65BF7E-17FB-479A-AF02-A9C41D035B85}" srcOrd="1" destOrd="0" parTransId="{20CBF197-E009-420A-8A83-34D395736312}" sibTransId="{2AA79319-9D6B-4DA6-A479-F9C621F8D649}"/>
    <dgm:cxn modelId="{070965E0-7E40-48B3-AE4A-C2623FD1C40A}" srcId="{E38CCA76-8838-43EB-B7A2-771FA0C6EA58}" destId="{CB6F8E3F-0FA4-4109-8270-4FC1F26409CB}" srcOrd="5" destOrd="0" parTransId="{946AEE46-913A-4E8A-90CA-A11B507CB6B6}" sibTransId="{D851545D-69E0-4A79-876A-43D9C3A733E0}"/>
    <dgm:cxn modelId="{487753FF-ED3A-4FF3-A143-A82590F3DBA0}" type="presOf" srcId="{E38CCA76-8838-43EB-B7A2-771FA0C6EA58}" destId="{59B76C1E-B3EA-448D-9430-1BDD622CC47D}" srcOrd="0" destOrd="0" presId="urn:microsoft.com/office/officeart/2018/5/layout/IconLeafLabelList"/>
    <dgm:cxn modelId="{B6C540A7-802D-4F71-B5CB-86C17AAC5907}" type="presParOf" srcId="{59B76C1E-B3EA-448D-9430-1BDD622CC47D}" destId="{7A462FF0-B75D-4D11-AEAD-2477CFFD85F0}" srcOrd="0" destOrd="0" presId="urn:microsoft.com/office/officeart/2018/5/layout/IconLeafLabelList"/>
    <dgm:cxn modelId="{19DBB52F-2F67-43DA-B1F4-9E5413C4D543}" type="presParOf" srcId="{7A462FF0-B75D-4D11-AEAD-2477CFFD85F0}" destId="{55D0884F-6E8A-4242-B265-9794DB454C37}" srcOrd="0" destOrd="0" presId="urn:microsoft.com/office/officeart/2018/5/layout/IconLeafLabelList"/>
    <dgm:cxn modelId="{2A64CC3D-26D8-43A3-B56F-CC6BDFEA1E5B}" type="presParOf" srcId="{7A462FF0-B75D-4D11-AEAD-2477CFFD85F0}" destId="{9C7AA0AD-F5BF-4EC4-A0A7-E39246D128BB}" srcOrd="1" destOrd="0" presId="urn:microsoft.com/office/officeart/2018/5/layout/IconLeafLabelList"/>
    <dgm:cxn modelId="{984495DB-5C74-4094-8316-0FC250458D3F}" type="presParOf" srcId="{7A462FF0-B75D-4D11-AEAD-2477CFFD85F0}" destId="{134265B2-948B-45C6-B47C-372AE06260B2}" srcOrd="2" destOrd="0" presId="urn:microsoft.com/office/officeart/2018/5/layout/IconLeafLabelList"/>
    <dgm:cxn modelId="{6EA7126F-CDEF-4955-98AE-A84783193DD9}" type="presParOf" srcId="{7A462FF0-B75D-4D11-AEAD-2477CFFD85F0}" destId="{5DEE5996-6471-4D6F-A733-17C504C44BD4}" srcOrd="3" destOrd="0" presId="urn:microsoft.com/office/officeart/2018/5/layout/IconLeafLabelList"/>
    <dgm:cxn modelId="{54486F9C-5221-458D-B179-4DDFDF69119C}" type="presParOf" srcId="{59B76C1E-B3EA-448D-9430-1BDD622CC47D}" destId="{217C1A10-54FA-4974-958A-316956340015}" srcOrd="1" destOrd="0" presId="urn:microsoft.com/office/officeart/2018/5/layout/IconLeafLabelList"/>
    <dgm:cxn modelId="{323E73C7-37CB-4D1F-B754-FBD862F893F1}" type="presParOf" srcId="{59B76C1E-B3EA-448D-9430-1BDD622CC47D}" destId="{94AD4585-D1DF-4910-ACAF-9F41A803755E}" srcOrd="2" destOrd="0" presId="urn:microsoft.com/office/officeart/2018/5/layout/IconLeafLabelList"/>
    <dgm:cxn modelId="{D16ECC22-06A5-489F-9CFC-EA1AA91113E6}" type="presParOf" srcId="{94AD4585-D1DF-4910-ACAF-9F41A803755E}" destId="{B7613E06-CF56-46B0-B3CB-0F877939F1E5}" srcOrd="0" destOrd="0" presId="urn:microsoft.com/office/officeart/2018/5/layout/IconLeafLabelList"/>
    <dgm:cxn modelId="{10534A0D-DDAB-4169-937E-D84B9EB9DF3A}" type="presParOf" srcId="{94AD4585-D1DF-4910-ACAF-9F41A803755E}" destId="{C2B0C62C-D288-478A-A9D0-26A26F27B0DA}" srcOrd="1" destOrd="0" presId="urn:microsoft.com/office/officeart/2018/5/layout/IconLeafLabelList"/>
    <dgm:cxn modelId="{34B0688B-7329-41A4-A3E2-98C15BB418EA}" type="presParOf" srcId="{94AD4585-D1DF-4910-ACAF-9F41A803755E}" destId="{4F236998-FE18-47A7-922C-12978362B67F}" srcOrd="2" destOrd="0" presId="urn:microsoft.com/office/officeart/2018/5/layout/IconLeafLabelList"/>
    <dgm:cxn modelId="{0CE179B3-CB37-4C0E-9F81-41FA0B049D29}" type="presParOf" srcId="{94AD4585-D1DF-4910-ACAF-9F41A803755E}" destId="{1211F09A-CAF6-414F-B1B5-6F282CBC5A89}" srcOrd="3" destOrd="0" presId="urn:microsoft.com/office/officeart/2018/5/layout/IconLeafLabelList"/>
    <dgm:cxn modelId="{77F9F1C9-6472-4F3D-B578-DE916FB88A65}" type="presParOf" srcId="{59B76C1E-B3EA-448D-9430-1BDD622CC47D}" destId="{6BFC6B77-0AFC-4735-A7BE-4F6FB972150F}" srcOrd="3" destOrd="0" presId="urn:microsoft.com/office/officeart/2018/5/layout/IconLeafLabelList"/>
    <dgm:cxn modelId="{EF9858DC-7AC8-4C7A-9475-CD66AAB2AA8F}" type="presParOf" srcId="{59B76C1E-B3EA-448D-9430-1BDD622CC47D}" destId="{04254A13-0C46-4B2C-A59D-F849C8AA41C0}" srcOrd="4" destOrd="0" presId="urn:microsoft.com/office/officeart/2018/5/layout/IconLeafLabelList"/>
    <dgm:cxn modelId="{01CA00BD-03FB-4090-BF1A-5A503598B7C8}" type="presParOf" srcId="{04254A13-0C46-4B2C-A59D-F849C8AA41C0}" destId="{4D20B332-C50C-491A-AEF7-BD7938C6184E}" srcOrd="0" destOrd="0" presId="urn:microsoft.com/office/officeart/2018/5/layout/IconLeafLabelList"/>
    <dgm:cxn modelId="{4B4B9422-E826-4DB3-A303-7B0FC15CAC6A}" type="presParOf" srcId="{04254A13-0C46-4B2C-A59D-F849C8AA41C0}" destId="{440A2086-06F0-426C-9A92-C6138EB68648}" srcOrd="1" destOrd="0" presId="urn:microsoft.com/office/officeart/2018/5/layout/IconLeafLabelList"/>
    <dgm:cxn modelId="{0B86751C-E232-480A-BACA-1A94722D9A88}" type="presParOf" srcId="{04254A13-0C46-4B2C-A59D-F849C8AA41C0}" destId="{1C9BC18C-9CCD-4B3B-92F7-7B7432CE0099}" srcOrd="2" destOrd="0" presId="urn:microsoft.com/office/officeart/2018/5/layout/IconLeafLabelList"/>
    <dgm:cxn modelId="{03725D4C-250D-4284-BDAB-EF5E0AD4F8F3}" type="presParOf" srcId="{04254A13-0C46-4B2C-A59D-F849C8AA41C0}" destId="{878C10BF-F230-447B-9E2E-0FE9C2576E09}" srcOrd="3" destOrd="0" presId="urn:microsoft.com/office/officeart/2018/5/layout/IconLeafLabelList"/>
    <dgm:cxn modelId="{E0ACBBF8-14A2-475E-B0AF-9B6AF06025B8}" type="presParOf" srcId="{59B76C1E-B3EA-448D-9430-1BDD622CC47D}" destId="{C2B1FCAC-F3F2-44D9-B5DF-FB6ACC66DF05}" srcOrd="5" destOrd="0" presId="urn:microsoft.com/office/officeart/2018/5/layout/IconLeafLabelList"/>
    <dgm:cxn modelId="{9CDEF90D-5E98-4713-B208-53486CC88BFC}" type="presParOf" srcId="{59B76C1E-B3EA-448D-9430-1BDD622CC47D}" destId="{71863DF7-E476-484E-B046-BD9F906C17CA}" srcOrd="6" destOrd="0" presId="urn:microsoft.com/office/officeart/2018/5/layout/IconLeafLabelList"/>
    <dgm:cxn modelId="{D0725BC8-B165-424E-A30C-5F9739ED434E}" type="presParOf" srcId="{71863DF7-E476-484E-B046-BD9F906C17CA}" destId="{131A3024-3486-465D-A9D0-547E63763CBE}" srcOrd="0" destOrd="0" presId="urn:microsoft.com/office/officeart/2018/5/layout/IconLeafLabelList"/>
    <dgm:cxn modelId="{8715DD58-2818-4955-84B9-30B803FF48B2}" type="presParOf" srcId="{71863DF7-E476-484E-B046-BD9F906C17CA}" destId="{795EBAB3-2729-4B20-AB3C-790024FC8CF4}" srcOrd="1" destOrd="0" presId="urn:microsoft.com/office/officeart/2018/5/layout/IconLeafLabelList"/>
    <dgm:cxn modelId="{1CBC78BD-ACC3-4F77-A48A-88E32D072142}" type="presParOf" srcId="{71863DF7-E476-484E-B046-BD9F906C17CA}" destId="{C8984B65-839A-4273-8A2C-590605F26FC0}" srcOrd="2" destOrd="0" presId="urn:microsoft.com/office/officeart/2018/5/layout/IconLeafLabelList"/>
    <dgm:cxn modelId="{C9FAF622-24CF-43CE-A824-33F3B9A9748D}" type="presParOf" srcId="{71863DF7-E476-484E-B046-BD9F906C17CA}" destId="{297E3580-9028-4241-A72D-050545EDC234}" srcOrd="3" destOrd="0" presId="urn:microsoft.com/office/officeart/2018/5/layout/IconLeafLabelList"/>
    <dgm:cxn modelId="{D2E68CF6-17E4-41DD-9F45-C0073EBC2CBD}" type="presParOf" srcId="{59B76C1E-B3EA-448D-9430-1BDD622CC47D}" destId="{E6F2E262-CF4C-4783-B934-D73C2243C38F}" srcOrd="7" destOrd="0" presId="urn:microsoft.com/office/officeart/2018/5/layout/IconLeafLabelList"/>
    <dgm:cxn modelId="{B459FE2D-866D-4349-A371-8CC88FC82810}" type="presParOf" srcId="{59B76C1E-B3EA-448D-9430-1BDD622CC47D}" destId="{335CB86F-AB4B-40BF-8326-37492AAC5A5A}" srcOrd="8" destOrd="0" presId="urn:microsoft.com/office/officeart/2018/5/layout/IconLeafLabelList"/>
    <dgm:cxn modelId="{271D5110-65E9-4E96-89F9-58B09B6DBD9D}" type="presParOf" srcId="{335CB86F-AB4B-40BF-8326-37492AAC5A5A}" destId="{D926117D-31AB-4622-8B06-A5EEE4A477FC}" srcOrd="0" destOrd="0" presId="urn:microsoft.com/office/officeart/2018/5/layout/IconLeafLabelList"/>
    <dgm:cxn modelId="{BED68C61-76F2-4831-A1EB-CD79485F7FCB}" type="presParOf" srcId="{335CB86F-AB4B-40BF-8326-37492AAC5A5A}" destId="{8A988B73-CB54-4378-B8C9-876868BF6449}" srcOrd="1" destOrd="0" presId="urn:microsoft.com/office/officeart/2018/5/layout/IconLeafLabelList"/>
    <dgm:cxn modelId="{E18D6F61-0E61-4DD7-AD87-03793FC16683}" type="presParOf" srcId="{335CB86F-AB4B-40BF-8326-37492AAC5A5A}" destId="{000BF656-8C0B-4BC5-9933-6415F4175D93}" srcOrd="2" destOrd="0" presId="urn:microsoft.com/office/officeart/2018/5/layout/IconLeafLabelList"/>
    <dgm:cxn modelId="{8D838E46-F537-4F63-892B-B6B9FB3EF6A4}" type="presParOf" srcId="{335CB86F-AB4B-40BF-8326-37492AAC5A5A}" destId="{4AAC4790-7710-498C-BDEF-653A9A970841}" srcOrd="3" destOrd="0" presId="urn:microsoft.com/office/officeart/2018/5/layout/IconLeafLabelList"/>
    <dgm:cxn modelId="{79CFBAFC-FBE2-4D38-B496-7ED88A37C1E7}" type="presParOf" srcId="{59B76C1E-B3EA-448D-9430-1BDD622CC47D}" destId="{8606F0BC-7A95-4FAD-979D-3010F1BC503D}" srcOrd="9" destOrd="0" presId="urn:microsoft.com/office/officeart/2018/5/layout/IconLeafLabelList"/>
    <dgm:cxn modelId="{8D57002A-D455-468E-949B-BD08B1F56302}" type="presParOf" srcId="{59B76C1E-B3EA-448D-9430-1BDD622CC47D}" destId="{93C6AECB-AD10-4936-BDC8-4B7E8217752B}" srcOrd="10" destOrd="0" presId="urn:microsoft.com/office/officeart/2018/5/layout/IconLeafLabelList"/>
    <dgm:cxn modelId="{2F34313B-5E24-454C-9B23-8367D56E0289}" type="presParOf" srcId="{93C6AECB-AD10-4936-BDC8-4B7E8217752B}" destId="{308A2EAC-C7EE-424F-8047-0FC716A0DD19}" srcOrd="0" destOrd="0" presId="urn:microsoft.com/office/officeart/2018/5/layout/IconLeafLabelList"/>
    <dgm:cxn modelId="{ECF0977A-6DD6-439D-B955-28036BB513D3}" type="presParOf" srcId="{93C6AECB-AD10-4936-BDC8-4B7E8217752B}" destId="{E1E6BED7-2670-4C66-B2E1-EF72AEE64D0F}" srcOrd="1" destOrd="0" presId="urn:microsoft.com/office/officeart/2018/5/layout/IconLeafLabelList"/>
    <dgm:cxn modelId="{90704CDA-EC85-4B14-8B3D-66FE6ADA81DD}" type="presParOf" srcId="{93C6AECB-AD10-4936-BDC8-4B7E8217752B}" destId="{92191DEA-ABE6-4339-8FAD-261B57D4185B}" srcOrd="2" destOrd="0" presId="urn:microsoft.com/office/officeart/2018/5/layout/IconLeafLabelList"/>
    <dgm:cxn modelId="{7E416556-68A1-45FF-B277-0890595EB51F}" type="presParOf" srcId="{93C6AECB-AD10-4936-BDC8-4B7E8217752B}" destId="{D13711D4-7481-4105-A371-D949082C83CA}" srcOrd="3" destOrd="0" presId="urn:microsoft.com/office/officeart/2018/5/layout/IconLeaf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906FDE5-0117-482F-A145-893B01FB8F29}"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B9FFFCD5-63DA-47D8-84D4-D0824FCFC2F7}">
      <dgm:prSet/>
      <dgm:spPr/>
      <dgm:t>
        <a:bodyPr/>
        <a:lstStyle/>
        <a:p>
          <a:r>
            <a:rPr lang="en-US"/>
            <a:t>Employee notifies store management</a:t>
          </a:r>
        </a:p>
      </dgm:t>
    </dgm:pt>
    <dgm:pt modelId="{997343EB-E242-4FE3-BB9F-43E847B9901B}" type="parTrans" cxnId="{64E709FC-F025-4709-A563-99F05AEA3F7D}">
      <dgm:prSet/>
      <dgm:spPr/>
      <dgm:t>
        <a:bodyPr/>
        <a:lstStyle/>
        <a:p>
          <a:endParaRPr lang="en-US"/>
        </a:p>
      </dgm:t>
    </dgm:pt>
    <dgm:pt modelId="{99888606-6C2E-4777-ACAB-6036106A9AFC}" type="sibTrans" cxnId="{64E709FC-F025-4709-A563-99F05AEA3F7D}">
      <dgm:prSet/>
      <dgm:spPr/>
      <dgm:t>
        <a:bodyPr/>
        <a:lstStyle/>
        <a:p>
          <a:endParaRPr lang="en-US"/>
        </a:p>
      </dgm:t>
    </dgm:pt>
    <dgm:pt modelId="{26B10F27-A638-4002-BE33-EC7F01451D32}">
      <dgm:prSet/>
      <dgm:spPr/>
      <dgm:t>
        <a:bodyPr/>
        <a:lstStyle/>
        <a:p>
          <a:r>
            <a:rPr lang="en-US"/>
            <a:t>The employee completes the Injury and Illness incident report form.</a:t>
          </a:r>
        </a:p>
      </dgm:t>
    </dgm:pt>
    <dgm:pt modelId="{9FE60F71-4739-4033-8E1B-ED18911FB0C2}" type="parTrans" cxnId="{22616B70-11AE-4FB4-961F-CA1FADAEBF3A}">
      <dgm:prSet/>
      <dgm:spPr/>
      <dgm:t>
        <a:bodyPr/>
        <a:lstStyle/>
        <a:p>
          <a:endParaRPr lang="en-US"/>
        </a:p>
      </dgm:t>
    </dgm:pt>
    <dgm:pt modelId="{F5098BB7-7FDD-484A-967B-D1D83FA8B134}" type="sibTrans" cxnId="{22616B70-11AE-4FB4-961F-CA1FADAEBF3A}">
      <dgm:prSet/>
      <dgm:spPr/>
      <dgm:t>
        <a:bodyPr/>
        <a:lstStyle/>
        <a:p>
          <a:endParaRPr lang="en-US"/>
        </a:p>
      </dgm:t>
    </dgm:pt>
    <dgm:pt modelId="{54F09F7D-65FC-4B54-9DC0-5DB0018C1158}">
      <dgm:prSet/>
      <dgm:spPr/>
      <dgm:t>
        <a:bodyPr/>
        <a:lstStyle/>
        <a:p>
          <a:r>
            <a:rPr lang="en-US"/>
            <a:t>Witnesses complete a witness statement form.</a:t>
          </a:r>
        </a:p>
      </dgm:t>
    </dgm:pt>
    <dgm:pt modelId="{7259697A-7DA3-41EE-854E-5ED2C6508F55}" type="parTrans" cxnId="{248280CE-0A0E-4817-A8AF-34BEE67A1616}">
      <dgm:prSet/>
      <dgm:spPr/>
      <dgm:t>
        <a:bodyPr/>
        <a:lstStyle/>
        <a:p>
          <a:endParaRPr lang="en-US"/>
        </a:p>
      </dgm:t>
    </dgm:pt>
    <dgm:pt modelId="{F89739F6-D5B5-42DE-AA3D-DD389C640B5F}" type="sibTrans" cxnId="{248280CE-0A0E-4817-A8AF-34BEE67A1616}">
      <dgm:prSet/>
      <dgm:spPr/>
      <dgm:t>
        <a:bodyPr/>
        <a:lstStyle/>
        <a:p>
          <a:endParaRPr lang="en-US"/>
        </a:p>
      </dgm:t>
    </dgm:pt>
    <dgm:pt modelId="{4418C9F1-E466-4862-9497-F6663DE845AB}">
      <dgm:prSet/>
      <dgm:spPr/>
      <dgm:t>
        <a:bodyPr/>
        <a:lstStyle/>
        <a:p>
          <a:r>
            <a:rPr lang="en-US"/>
            <a:t>Notify Pat Conley by scanning and e-mailing the completed paperwork to payroll.</a:t>
          </a:r>
        </a:p>
      </dgm:t>
    </dgm:pt>
    <dgm:pt modelId="{9F94348A-4965-423C-BD8F-359C6323CD27}" type="parTrans" cxnId="{96F18036-9B71-4AB2-9FFA-7A4B60C34F28}">
      <dgm:prSet/>
      <dgm:spPr/>
      <dgm:t>
        <a:bodyPr/>
        <a:lstStyle/>
        <a:p>
          <a:endParaRPr lang="en-US"/>
        </a:p>
      </dgm:t>
    </dgm:pt>
    <dgm:pt modelId="{F8810C8F-F4DB-4F2C-837C-10DB55F032D9}" type="sibTrans" cxnId="{96F18036-9B71-4AB2-9FFA-7A4B60C34F28}">
      <dgm:prSet/>
      <dgm:spPr/>
      <dgm:t>
        <a:bodyPr/>
        <a:lstStyle/>
        <a:p>
          <a:endParaRPr lang="en-US"/>
        </a:p>
      </dgm:t>
    </dgm:pt>
    <dgm:pt modelId="{52171F69-E1DE-44D0-9685-82087938F94F}">
      <dgm:prSet/>
      <dgm:spPr/>
      <dgm:t>
        <a:bodyPr/>
        <a:lstStyle/>
        <a:p>
          <a:r>
            <a:rPr lang="en-US"/>
            <a:t>Pat will notify Joel, Phillip and Haley.</a:t>
          </a:r>
        </a:p>
      </dgm:t>
    </dgm:pt>
    <dgm:pt modelId="{6621B185-8AB1-4683-9708-8FAE77465729}" type="parTrans" cxnId="{C5495F82-6339-4382-BDAF-353743FB5ED4}">
      <dgm:prSet/>
      <dgm:spPr/>
      <dgm:t>
        <a:bodyPr/>
        <a:lstStyle/>
        <a:p>
          <a:endParaRPr lang="en-US"/>
        </a:p>
      </dgm:t>
    </dgm:pt>
    <dgm:pt modelId="{68CC7B71-6DF4-4ADE-A610-1FC00D813D25}" type="sibTrans" cxnId="{C5495F82-6339-4382-BDAF-353743FB5ED4}">
      <dgm:prSet/>
      <dgm:spPr/>
      <dgm:t>
        <a:bodyPr/>
        <a:lstStyle/>
        <a:p>
          <a:endParaRPr lang="en-US"/>
        </a:p>
      </dgm:t>
    </dgm:pt>
    <dgm:pt modelId="{7C00A940-3077-4412-9895-461288CEC8A6}" type="pres">
      <dgm:prSet presAssocID="{0906FDE5-0117-482F-A145-893B01FB8F29}" presName="root" presStyleCnt="0">
        <dgm:presLayoutVars>
          <dgm:dir/>
          <dgm:resizeHandles val="exact"/>
        </dgm:presLayoutVars>
      </dgm:prSet>
      <dgm:spPr/>
    </dgm:pt>
    <dgm:pt modelId="{024411F0-9CC6-49A8-8575-04B836EF4262}" type="pres">
      <dgm:prSet presAssocID="{B9FFFCD5-63DA-47D8-84D4-D0824FCFC2F7}" presName="compNode" presStyleCnt="0"/>
      <dgm:spPr/>
    </dgm:pt>
    <dgm:pt modelId="{35616C2B-801B-44E8-9500-A5372B2D4DFB}" type="pres">
      <dgm:prSet presAssocID="{B9FFFCD5-63DA-47D8-84D4-D0824FCFC2F7}" presName="bgRect" presStyleLbl="bgShp" presStyleIdx="0" presStyleCnt="4"/>
      <dgm:spPr/>
    </dgm:pt>
    <dgm:pt modelId="{81E0DAC1-1B96-4394-8114-E2864D77EBDB}" type="pres">
      <dgm:prSet presAssocID="{B9FFFCD5-63DA-47D8-84D4-D0824FCFC2F7}"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User"/>
        </a:ext>
      </dgm:extLst>
    </dgm:pt>
    <dgm:pt modelId="{340DE088-5F6F-4991-AA32-1CBD92C1CCC2}" type="pres">
      <dgm:prSet presAssocID="{B9FFFCD5-63DA-47D8-84D4-D0824FCFC2F7}" presName="spaceRect" presStyleCnt="0"/>
      <dgm:spPr/>
    </dgm:pt>
    <dgm:pt modelId="{B6CB6CFB-EA8A-4F85-A417-CED07059F921}" type="pres">
      <dgm:prSet presAssocID="{B9FFFCD5-63DA-47D8-84D4-D0824FCFC2F7}" presName="parTx" presStyleLbl="revTx" presStyleIdx="0" presStyleCnt="5">
        <dgm:presLayoutVars>
          <dgm:chMax val="0"/>
          <dgm:chPref val="0"/>
        </dgm:presLayoutVars>
      </dgm:prSet>
      <dgm:spPr/>
    </dgm:pt>
    <dgm:pt modelId="{7F38422E-6B52-44AB-A3BF-2B5228345172}" type="pres">
      <dgm:prSet presAssocID="{99888606-6C2E-4777-ACAB-6036106A9AFC}" presName="sibTrans" presStyleCnt="0"/>
      <dgm:spPr/>
    </dgm:pt>
    <dgm:pt modelId="{37F8DE1C-720C-4719-B82F-0C17ED7A51A3}" type="pres">
      <dgm:prSet presAssocID="{26B10F27-A638-4002-BE33-EC7F01451D32}" presName="compNode" presStyleCnt="0"/>
      <dgm:spPr/>
    </dgm:pt>
    <dgm:pt modelId="{28CE2455-6F83-48A3-BE69-7EE0814AAB12}" type="pres">
      <dgm:prSet presAssocID="{26B10F27-A638-4002-BE33-EC7F01451D32}" presName="bgRect" presStyleLbl="bgShp" presStyleIdx="1" presStyleCnt="4"/>
      <dgm:spPr/>
    </dgm:pt>
    <dgm:pt modelId="{F94DDE32-788A-41C2-8125-F843EE738B09}" type="pres">
      <dgm:prSet presAssocID="{26B10F27-A638-4002-BE33-EC7F01451D32}"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Ambulance"/>
        </a:ext>
      </dgm:extLst>
    </dgm:pt>
    <dgm:pt modelId="{9EBBA2B9-A539-4B81-A054-57424C02F5A4}" type="pres">
      <dgm:prSet presAssocID="{26B10F27-A638-4002-BE33-EC7F01451D32}" presName="spaceRect" presStyleCnt="0"/>
      <dgm:spPr/>
    </dgm:pt>
    <dgm:pt modelId="{0D006050-AE1C-47E8-A60F-D622D9868207}" type="pres">
      <dgm:prSet presAssocID="{26B10F27-A638-4002-BE33-EC7F01451D32}" presName="parTx" presStyleLbl="revTx" presStyleIdx="1" presStyleCnt="5">
        <dgm:presLayoutVars>
          <dgm:chMax val="0"/>
          <dgm:chPref val="0"/>
        </dgm:presLayoutVars>
      </dgm:prSet>
      <dgm:spPr/>
    </dgm:pt>
    <dgm:pt modelId="{7E49CE6A-5F83-41F6-B8A0-82164910AE0E}" type="pres">
      <dgm:prSet presAssocID="{F5098BB7-7FDD-484A-967B-D1D83FA8B134}" presName="sibTrans" presStyleCnt="0"/>
      <dgm:spPr/>
    </dgm:pt>
    <dgm:pt modelId="{E2B853D4-633E-423D-A553-84BB20285C73}" type="pres">
      <dgm:prSet presAssocID="{54F09F7D-65FC-4B54-9DC0-5DB0018C1158}" presName="compNode" presStyleCnt="0"/>
      <dgm:spPr/>
    </dgm:pt>
    <dgm:pt modelId="{2D51E963-9C5F-4BF5-A251-CF26D7693E8B}" type="pres">
      <dgm:prSet presAssocID="{54F09F7D-65FC-4B54-9DC0-5DB0018C1158}" presName="bgRect" presStyleLbl="bgShp" presStyleIdx="2" presStyleCnt="4"/>
      <dgm:spPr/>
    </dgm:pt>
    <dgm:pt modelId="{6AC541EA-1E8F-4420-A1B3-51CBAA6FC142}" type="pres">
      <dgm:prSet presAssocID="{54F09F7D-65FC-4B54-9DC0-5DB0018C1158}"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Right Pointing Backhand Index"/>
        </a:ext>
      </dgm:extLst>
    </dgm:pt>
    <dgm:pt modelId="{2EEE4DFE-098C-4325-AF16-E61C087EEFC7}" type="pres">
      <dgm:prSet presAssocID="{54F09F7D-65FC-4B54-9DC0-5DB0018C1158}" presName="spaceRect" presStyleCnt="0"/>
      <dgm:spPr/>
    </dgm:pt>
    <dgm:pt modelId="{08D5D8AB-4C6D-4A43-B5BB-17C19DB01192}" type="pres">
      <dgm:prSet presAssocID="{54F09F7D-65FC-4B54-9DC0-5DB0018C1158}" presName="parTx" presStyleLbl="revTx" presStyleIdx="2" presStyleCnt="5">
        <dgm:presLayoutVars>
          <dgm:chMax val="0"/>
          <dgm:chPref val="0"/>
        </dgm:presLayoutVars>
      </dgm:prSet>
      <dgm:spPr/>
    </dgm:pt>
    <dgm:pt modelId="{CBE52E31-E25B-4B13-8ED3-B38ECC6B1738}" type="pres">
      <dgm:prSet presAssocID="{F89739F6-D5B5-42DE-AA3D-DD389C640B5F}" presName="sibTrans" presStyleCnt="0"/>
      <dgm:spPr/>
    </dgm:pt>
    <dgm:pt modelId="{13BD59BC-BECE-47A8-BA00-C90C512237B7}" type="pres">
      <dgm:prSet presAssocID="{4418C9F1-E466-4862-9497-F6663DE845AB}" presName="compNode" presStyleCnt="0"/>
      <dgm:spPr/>
    </dgm:pt>
    <dgm:pt modelId="{4E47A17B-CC41-46D6-A328-167D3CD8646C}" type="pres">
      <dgm:prSet presAssocID="{4418C9F1-E466-4862-9497-F6663DE845AB}" presName="bgRect" presStyleLbl="bgShp" presStyleIdx="3" presStyleCnt="4"/>
      <dgm:spPr/>
    </dgm:pt>
    <dgm:pt modelId="{DBF7D612-27EF-4A3C-B3D0-E3DE4059DEA3}" type="pres">
      <dgm:prSet presAssocID="{4418C9F1-E466-4862-9497-F6663DE845AB}"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Open envelope"/>
        </a:ext>
      </dgm:extLst>
    </dgm:pt>
    <dgm:pt modelId="{C5E00E94-4BE1-401E-B9CF-63E501F73549}" type="pres">
      <dgm:prSet presAssocID="{4418C9F1-E466-4862-9497-F6663DE845AB}" presName="spaceRect" presStyleCnt="0"/>
      <dgm:spPr/>
    </dgm:pt>
    <dgm:pt modelId="{E427F018-4E96-4CF6-91EA-E72E446D4663}" type="pres">
      <dgm:prSet presAssocID="{4418C9F1-E466-4862-9497-F6663DE845AB}" presName="parTx" presStyleLbl="revTx" presStyleIdx="3" presStyleCnt="5">
        <dgm:presLayoutVars>
          <dgm:chMax val="0"/>
          <dgm:chPref val="0"/>
        </dgm:presLayoutVars>
      </dgm:prSet>
      <dgm:spPr/>
    </dgm:pt>
    <dgm:pt modelId="{8B82D205-3639-4312-9A8A-8C531BD9423B}" type="pres">
      <dgm:prSet presAssocID="{4418C9F1-E466-4862-9497-F6663DE845AB}" presName="desTx" presStyleLbl="revTx" presStyleIdx="4" presStyleCnt="5">
        <dgm:presLayoutVars/>
      </dgm:prSet>
      <dgm:spPr/>
    </dgm:pt>
  </dgm:ptLst>
  <dgm:cxnLst>
    <dgm:cxn modelId="{30AFB707-C7E1-4746-917F-66411D6E5B1C}" type="presOf" srcId="{0906FDE5-0117-482F-A145-893B01FB8F29}" destId="{7C00A940-3077-4412-9895-461288CEC8A6}" srcOrd="0" destOrd="0" presId="urn:microsoft.com/office/officeart/2018/2/layout/IconVerticalSolidList"/>
    <dgm:cxn modelId="{96F18036-9B71-4AB2-9FFA-7A4B60C34F28}" srcId="{0906FDE5-0117-482F-A145-893B01FB8F29}" destId="{4418C9F1-E466-4862-9497-F6663DE845AB}" srcOrd="3" destOrd="0" parTransId="{9F94348A-4965-423C-BD8F-359C6323CD27}" sibTransId="{F8810C8F-F4DB-4F2C-837C-10DB55F032D9}"/>
    <dgm:cxn modelId="{7C79DB46-3458-44B0-A709-DF79F3A456CB}" type="presOf" srcId="{26B10F27-A638-4002-BE33-EC7F01451D32}" destId="{0D006050-AE1C-47E8-A60F-D622D9868207}" srcOrd="0" destOrd="0" presId="urn:microsoft.com/office/officeart/2018/2/layout/IconVerticalSolidList"/>
    <dgm:cxn modelId="{22616B70-11AE-4FB4-961F-CA1FADAEBF3A}" srcId="{0906FDE5-0117-482F-A145-893B01FB8F29}" destId="{26B10F27-A638-4002-BE33-EC7F01451D32}" srcOrd="1" destOrd="0" parTransId="{9FE60F71-4739-4033-8E1B-ED18911FB0C2}" sibTransId="{F5098BB7-7FDD-484A-967B-D1D83FA8B134}"/>
    <dgm:cxn modelId="{0E277955-B6E4-4DFB-8120-C704FFE077AD}" type="presOf" srcId="{4418C9F1-E466-4862-9497-F6663DE845AB}" destId="{E427F018-4E96-4CF6-91EA-E72E446D4663}" srcOrd="0" destOrd="0" presId="urn:microsoft.com/office/officeart/2018/2/layout/IconVerticalSolidList"/>
    <dgm:cxn modelId="{C5495F82-6339-4382-BDAF-353743FB5ED4}" srcId="{4418C9F1-E466-4862-9497-F6663DE845AB}" destId="{52171F69-E1DE-44D0-9685-82087938F94F}" srcOrd="0" destOrd="0" parTransId="{6621B185-8AB1-4683-9708-8FAE77465729}" sibTransId="{68CC7B71-6DF4-4ADE-A610-1FC00D813D25}"/>
    <dgm:cxn modelId="{90FD709A-FA4F-4BA1-8488-2D461131A977}" type="presOf" srcId="{52171F69-E1DE-44D0-9685-82087938F94F}" destId="{8B82D205-3639-4312-9A8A-8C531BD9423B}" srcOrd="0" destOrd="0" presId="urn:microsoft.com/office/officeart/2018/2/layout/IconVerticalSolidList"/>
    <dgm:cxn modelId="{248280CE-0A0E-4817-A8AF-34BEE67A1616}" srcId="{0906FDE5-0117-482F-A145-893B01FB8F29}" destId="{54F09F7D-65FC-4B54-9DC0-5DB0018C1158}" srcOrd="2" destOrd="0" parTransId="{7259697A-7DA3-41EE-854E-5ED2C6508F55}" sibTransId="{F89739F6-D5B5-42DE-AA3D-DD389C640B5F}"/>
    <dgm:cxn modelId="{ADC566E2-CB3E-451B-A3E3-AB7035C93812}" type="presOf" srcId="{54F09F7D-65FC-4B54-9DC0-5DB0018C1158}" destId="{08D5D8AB-4C6D-4A43-B5BB-17C19DB01192}" srcOrd="0" destOrd="0" presId="urn:microsoft.com/office/officeart/2018/2/layout/IconVerticalSolidList"/>
    <dgm:cxn modelId="{B6A33DE4-C1DA-4107-9607-9E8809D8A511}" type="presOf" srcId="{B9FFFCD5-63DA-47D8-84D4-D0824FCFC2F7}" destId="{B6CB6CFB-EA8A-4F85-A417-CED07059F921}" srcOrd="0" destOrd="0" presId="urn:microsoft.com/office/officeart/2018/2/layout/IconVerticalSolidList"/>
    <dgm:cxn modelId="{64E709FC-F025-4709-A563-99F05AEA3F7D}" srcId="{0906FDE5-0117-482F-A145-893B01FB8F29}" destId="{B9FFFCD5-63DA-47D8-84D4-D0824FCFC2F7}" srcOrd="0" destOrd="0" parTransId="{997343EB-E242-4FE3-BB9F-43E847B9901B}" sibTransId="{99888606-6C2E-4777-ACAB-6036106A9AFC}"/>
    <dgm:cxn modelId="{F6EED2ED-A1CF-4DB0-A626-19554DC6B47B}" type="presParOf" srcId="{7C00A940-3077-4412-9895-461288CEC8A6}" destId="{024411F0-9CC6-49A8-8575-04B836EF4262}" srcOrd="0" destOrd="0" presId="urn:microsoft.com/office/officeart/2018/2/layout/IconVerticalSolidList"/>
    <dgm:cxn modelId="{B6E44B57-630B-4750-AC05-F5909942A1FE}" type="presParOf" srcId="{024411F0-9CC6-49A8-8575-04B836EF4262}" destId="{35616C2B-801B-44E8-9500-A5372B2D4DFB}" srcOrd="0" destOrd="0" presId="urn:microsoft.com/office/officeart/2018/2/layout/IconVerticalSolidList"/>
    <dgm:cxn modelId="{2A68401C-CDD2-4D9D-B641-B5F08AF92654}" type="presParOf" srcId="{024411F0-9CC6-49A8-8575-04B836EF4262}" destId="{81E0DAC1-1B96-4394-8114-E2864D77EBDB}" srcOrd="1" destOrd="0" presId="urn:microsoft.com/office/officeart/2018/2/layout/IconVerticalSolidList"/>
    <dgm:cxn modelId="{29430A9F-B68D-4F20-B8E0-22E5C2270C21}" type="presParOf" srcId="{024411F0-9CC6-49A8-8575-04B836EF4262}" destId="{340DE088-5F6F-4991-AA32-1CBD92C1CCC2}" srcOrd="2" destOrd="0" presId="urn:microsoft.com/office/officeart/2018/2/layout/IconVerticalSolidList"/>
    <dgm:cxn modelId="{C17E4751-BC33-4DA8-A570-87B4BBFBA805}" type="presParOf" srcId="{024411F0-9CC6-49A8-8575-04B836EF4262}" destId="{B6CB6CFB-EA8A-4F85-A417-CED07059F921}" srcOrd="3" destOrd="0" presId="urn:microsoft.com/office/officeart/2018/2/layout/IconVerticalSolidList"/>
    <dgm:cxn modelId="{6D6AC9EF-D169-46A8-BA89-908F29CDA65A}" type="presParOf" srcId="{7C00A940-3077-4412-9895-461288CEC8A6}" destId="{7F38422E-6B52-44AB-A3BF-2B5228345172}" srcOrd="1" destOrd="0" presId="urn:microsoft.com/office/officeart/2018/2/layout/IconVerticalSolidList"/>
    <dgm:cxn modelId="{1CFCB1E5-FE0C-4F3C-A72A-E59D4335E9C3}" type="presParOf" srcId="{7C00A940-3077-4412-9895-461288CEC8A6}" destId="{37F8DE1C-720C-4719-B82F-0C17ED7A51A3}" srcOrd="2" destOrd="0" presId="urn:microsoft.com/office/officeart/2018/2/layout/IconVerticalSolidList"/>
    <dgm:cxn modelId="{ACAFE7DD-3511-433C-B31C-CAFD2D8D5B5A}" type="presParOf" srcId="{37F8DE1C-720C-4719-B82F-0C17ED7A51A3}" destId="{28CE2455-6F83-48A3-BE69-7EE0814AAB12}" srcOrd="0" destOrd="0" presId="urn:microsoft.com/office/officeart/2018/2/layout/IconVerticalSolidList"/>
    <dgm:cxn modelId="{C1B433D5-F4E5-489F-B34E-E8C3B4C42674}" type="presParOf" srcId="{37F8DE1C-720C-4719-B82F-0C17ED7A51A3}" destId="{F94DDE32-788A-41C2-8125-F843EE738B09}" srcOrd="1" destOrd="0" presId="urn:microsoft.com/office/officeart/2018/2/layout/IconVerticalSolidList"/>
    <dgm:cxn modelId="{4637C743-3E62-46AE-AAAE-6F39E563C33C}" type="presParOf" srcId="{37F8DE1C-720C-4719-B82F-0C17ED7A51A3}" destId="{9EBBA2B9-A539-4B81-A054-57424C02F5A4}" srcOrd="2" destOrd="0" presId="urn:microsoft.com/office/officeart/2018/2/layout/IconVerticalSolidList"/>
    <dgm:cxn modelId="{6E068A33-23DF-47E4-8BEF-CB35BA3E1FA5}" type="presParOf" srcId="{37F8DE1C-720C-4719-B82F-0C17ED7A51A3}" destId="{0D006050-AE1C-47E8-A60F-D622D9868207}" srcOrd="3" destOrd="0" presId="urn:microsoft.com/office/officeart/2018/2/layout/IconVerticalSolidList"/>
    <dgm:cxn modelId="{09260130-511F-4358-AF4A-2C1A0E1EE870}" type="presParOf" srcId="{7C00A940-3077-4412-9895-461288CEC8A6}" destId="{7E49CE6A-5F83-41F6-B8A0-82164910AE0E}" srcOrd="3" destOrd="0" presId="urn:microsoft.com/office/officeart/2018/2/layout/IconVerticalSolidList"/>
    <dgm:cxn modelId="{7EF4F57C-4266-455B-ABAC-0861E4B3BC7E}" type="presParOf" srcId="{7C00A940-3077-4412-9895-461288CEC8A6}" destId="{E2B853D4-633E-423D-A553-84BB20285C73}" srcOrd="4" destOrd="0" presId="urn:microsoft.com/office/officeart/2018/2/layout/IconVerticalSolidList"/>
    <dgm:cxn modelId="{0E6C7A44-68EA-42CD-925F-D99151BA23CB}" type="presParOf" srcId="{E2B853D4-633E-423D-A553-84BB20285C73}" destId="{2D51E963-9C5F-4BF5-A251-CF26D7693E8B}" srcOrd="0" destOrd="0" presId="urn:microsoft.com/office/officeart/2018/2/layout/IconVerticalSolidList"/>
    <dgm:cxn modelId="{52A84313-253E-415F-8D34-988DD97D0028}" type="presParOf" srcId="{E2B853D4-633E-423D-A553-84BB20285C73}" destId="{6AC541EA-1E8F-4420-A1B3-51CBAA6FC142}" srcOrd="1" destOrd="0" presId="urn:microsoft.com/office/officeart/2018/2/layout/IconVerticalSolidList"/>
    <dgm:cxn modelId="{8A15ED3C-9389-496B-B34D-EB07B9D7479A}" type="presParOf" srcId="{E2B853D4-633E-423D-A553-84BB20285C73}" destId="{2EEE4DFE-098C-4325-AF16-E61C087EEFC7}" srcOrd="2" destOrd="0" presId="urn:microsoft.com/office/officeart/2018/2/layout/IconVerticalSolidList"/>
    <dgm:cxn modelId="{C992AAA3-EE38-4177-808E-D016A5EAFD3D}" type="presParOf" srcId="{E2B853D4-633E-423D-A553-84BB20285C73}" destId="{08D5D8AB-4C6D-4A43-B5BB-17C19DB01192}" srcOrd="3" destOrd="0" presId="urn:microsoft.com/office/officeart/2018/2/layout/IconVerticalSolidList"/>
    <dgm:cxn modelId="{2F266D49-274D-41D2-A01A-E6139E926DD2}" type="presParOf" srcId="{7C00A940-3077-4412-9895-461288CEC8A6}" destId="{CBE52E31-E25B-4B13-8ED3-B38ECC6B1738}" srcOrd="5" destOrd="0" presId="urn:microsoft.com/office/officeart/2018/2/layout/IconVerticalSolidList"/>
    <dgm:cxn modelId="{C40E739C-65EA-49EE-8F5D-CFACB8899F77}" type="presParOf" srcId="{7C00A940-3077-4412-9895-461288CEC8A6}" destId="{13BD59BC-BECE-47A8-BA00-C90C512237B7}" srcOrd="6" destOrd="0" presId="urn:microsoft.com/office/officeart/2018/2/layout/IconVerticalSolidList"/>
    <dgm:cxn modelId="{4C6B5C37-1440-45A1-9A02-5D548DE4150B}" type="presParOf" srcId="{13BD59BC-BECE-47A8-BA00-C90C512237B7}" destId="{4E47A17B-CC41-46D6-A328-167D3CD8646C}" srcOrd="0" destOrd="0" presId="urn:microsoft.com/office/officeart/2018/2/layout/IconVerticalSolidList"/>
    <dgm:cxn modelId="{CC548E36-45EC-4941-9A23-CC67B7D180AB}" type="presParOf" srcId="{13BD59BC-BECE-47A8-BA00-C90C512237B7}" destId="{DBF7D612-27EF-4A3C-B3D0-E3DE4059DEA3}" srcOrd="1" destOrd="0" presId="urn:microsoft.com/office/officeart/2018/2/layout/IconVerticalSolidList"/>
    <dgm:cxn modelId="{1F9662AA-0995-4A3C-8986-2F6527EA7037}" type="presParOf" srcId="{13BD59BC-BECE-47A8-BA00-C90C512237B7}" destId="{C5E00E94-4BE1-401E-B9CF-63E501F73549}" srcOrd="2" destOrd="0" presId="urn:microsoft.com/office/officeart/2018/2/layout/IconVerticalSolidList"/>
    <dgm:cxn modelId="{29E44F6F-8204-40F0-A788-BF51BB209B9A}" type="presParOf" srcId="{13BD59BC-BECE-47A8-BA00-C90C512237B7}" destId="{E427F018-4E96-4CF6-91EA-E72E446D4663}" srcOrd="3" destOrd="0" presId="urn:microsoft.com/office/officeart/2018/2/layout/IconVerticalSolidList"/>
    <dgm:cxn modelId="{EDC7D22F-5617-4683-B628-E16FE76519D7}" type="presParOf" srcId="{13BD59BC-BECE-47A8-BA00-C90C512237B7}" destId="{8B82D205-3639-4312-9A8A-8C531BD9423B}" srcOrd="4"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8D338CBD-7031-47C5-9912-8159C24DE317}" type="doc">
      <dgm:prSet loTypeId="urn:microsoft.com/office/officeart/2016/7/layout/LinearBlockProcessNumbered" loCatId="process" qsTypeId="urn:microsoft.com/office/officeart/2005/8/quickstyle/simple2" qsCatId="simple" csTypeId="urn:microsoft.com/office/officeart/2005/8/colors/colorful1" csCatId="colorful"/>
      <dgm:spPr/>
      <dgm:t>
        <a:bodyPr/>
        <a:lstStyle/>
        <a:p>
          <a:endParaRPr lang="en-US"/>
        </a:p>
      </dgm:t>
    </dgm:pt>
    <dgm:pt modelId="{1A46544F-270F-4CA0-81A1-D4213EF093CE}">
      <dgm:prSet/>
      <dgm:spPr/>
      <dgm:t>
        <a:bodyPr/>
        <a:lstStyle/>
        <a:p>
          <a:r>
            <a:rPr lang="en-US" b="1" u="sng"/>
            <a:t>Call</a:t>
          </a:r>
          <a:r>
            <a:rPr lang="en-US"/>
            <a:t> Pat Conley (Payroll)</a:t>
          </a:r>
        </a:p>
      </dgm:t>
    </dgm:pt>
    <dgm:pt modelId="{18764D8D-FBE7-4F82-A94B-3466AD7AE970}" type="parTrans" cxnId="{64A92BFA-7D13-4369-944B-8AB5268E6055}">
      <dgm:prSet/>
      <dgm:spPr/>
      <dgm:t>
        <a:bodyPr/>
        <a:lstStyle/>
        <a:p>
          <a:endParaRPr lang="en-US"/>
        </a:p>
      </dgm:t>
    </dgm:pt>
    <dgm:pt modelId="{05DABF9D-6007-4A07-9FDA-A19651931ED1}" type="sibTrans" cxnId="{64A92BFA-7D13-4369-944B-8AB5268E6055}">
      <dgm:prSet phldrT="01" phldr="0"/>
      <dgm:spPr/>
      <dgm:t>
        <a:bodyPr/>
        <a:lstStyle/>
        <a:p>
          <a:r>
            <a:rPr lang="en-US"/>
            <a:t>01</a:t>
          </a:r>
        </a:p>
      </dgm:t>
    </dgm:pt>
    <dgm:pt modelId="{03CDC12F-C337-4C08-BDA1-C390FD191955}">
      <dgm:prSet/>
      <dgm:spPr/>
      <dgm:t>
        <a:bodyPr/>
        <a:lstStyle/>
        <a:p>
          <a:r>
            <a:rPr lang="en-US"/>
            <a:t>Pat C. (primary contact during normal business hours); Phillip L. (secondary &amp; after hours); Joel and Haley.</a:t>
          </a:r>
        </a:p>
      </dgm:t>
    </dgm:pt>
    <dgm:pt modelId="{F688DC6C-07F9-43FC-A4E7-E4196B8E2F5A}" type="parTrans" cxnId="{C30F1A59-47CC-4FE5-8EDF-B97FF05E1784}">
      <dgm:prSet/>
      <dgm:spPr/>
      <dgm:t>
        <a:bodyPr/>
        <a:lstStyle/>
        <a:p>
          <a:endParaRPr lang="en-US"/>
        </a:p>
      </dgm:t>
    </dgm:pt>
    <dgm:pt modelId="{C0B5F8C9-DEB4-4633-B3D2-8AE6130C1148}" type="sibTrans" cxnId="{C30F1A59-47CC-4FE5-8EDF-B97FF05E1784}">
      <dgm:prSet/>
      <dgm:spPr/>
      <dgm:t>
        <a:bodyPr/>
        <a:lstStyle/>
        <a:p>
          <a:endParaRPr lang="en-US"/>
        </a:p>
      </dgm:t>
    </dgm:pt>
    <dgm:pt modelId="{115BDA39-55C7-4595-B28B-964D7B937EC8}">
      <dgm:prSet/>
      <dgm:spPr/>
      <dgm:t>
        <a:bodyPr/>
        <a:lstStyle/>
        <a:p>
          <a:r>
            <a:rPr lang="en-US"/>
            <a:t>Employee needs to go to the nearest Urgent Care facility during normal business hours and to the ER for after-hours and emergency situations.</a:t>
          </a:r>
        </a:p>
      </dgm:t>
    </dgm:pt>
    <dgm:pt modelId="{1EA8C0F7-F570-4851-8247-DF4DBDA3E432}" type="parTrans" cxnId="{99E20705-829D-4280-AF64-5036C3DEE26D}">
      <dgm:prSet/>
      <dgm:spPr/>
      <dgm:t>
        <a:bodyPr/>
        <a:lstStyle/>
        <a:p>
          <a:endParaRPr lang="en-US"/>
        </a:p>
      </dgm:t>
    </dgm:pt>
    <dgm:pt modelId="{E16A6209-2134-4867-8392-F492F0CB3E90}" type="sibTrans" cxnId="{99E20705-829D-4280-AF64-5036C3DEE26D}">
      <dgm:prSet phldrT="02" phldr="0"/>
      <dgm:spPr/>
      <dgm:t>
        <a:bodyPr/>
        <a:lstStyle/>
        <a:p>
          <a:r>
            <a:rPr lang="en-US"/>
            <a:t>02</a:t>
          </a:r>
        </a:p>
      </dgm:t>
    </dgm:pt>
    <dgm:pt modelId="{5F4EC32F-0625-464E-B32D-F784F3A8765B}">
      <dgm:prSet/>
      <dgm:spPr/>
      <dgm:t>
        <a:bodyPr/>
        <a:lstStyle/>
        <a:p>
          <a:r>
            <a:rPr lang="en-US"/>
            <a:t>Locations are listed on the Fuel Mart documents website.</a:t>
          </a:r>
        </a:p>
      </dgm:t>
    </dgm:pt>
    <dgm:pt modelId="{030E1733-8C9E-4496-94FA-DE68A6DD7007}" type="parTrans" cxnId="{F5968280-4C03-4F4D-B292-2667BBE8C846}">
      <dgm:prSet/>
      <dgm:spPr/>
      <dgm:t>
        <a:bodyPr/>
        <a:lstStyle/>
        <a:p>
          <a:endParaRPr lang="en-US"/>
        </a:p>
      </dgm:t>
    </dgm:pt>
    <dgm:pt modelId="{D989F989-7E0C-450E-9992-416DBF1760B1}" type="sibTrans" cxnId="{F5968280-4C03-4F4D-B292-2667BBE8C846}">
      <dgm:prSet/>
      <dgm:spPr/>
      <dgm:t>
        <a:bodyPr/>
        <a:lstStyle/>
        <a:p>
          <a:endParaRPr lang="en-US"/>
        </a:p>
      </dgm:t>
    </dgm:pt>
    <dgm:pt modelId="{0B1CD01A-FDE6-4344-B50A-7841087EE02F}">
      <dgm:prSet/>
      <dgm:spPr/>
      <dgm:t>
        <a:bodyPr/>
        <a:lstStyle/>
        <a:p>
          <a:r>
            <a:rPr lang="en-US"/>
            <a:t>If you can’t find a medical facility Pat or Phillip can assist.</a:t>
          </a:r>
        </a:p>
      </dgm:t>
    </dgm:pt>
    <dgm:pt modelId="{D734C743-22C6-4D70-A0DD-5052499F61EB}" type="parTrans" cxnId="{79265B41-644F-4E6F-8833-B26C53DA56A8}">
      <dgm:prSet/>
      <dgm:spPr/>
      <dgm:t>
        <a:bodyPr/>
        <a:lstStyle/>
        <a:p>
          <a:endParaRPr lang="en-US"/>
        </a:p>
      </dgm:t>
    </dgm:pt>
    <dgm:pt modelId="{D493A370-B17A-4E88-A560-A76F7F8EA238}" type="sibTrans" cxnId="{79265B41-644F-4E6F-8833-B26C53DA56A8}">
      <dgm:prSet phldrT="03" phldr="0"/>
      <dgm:spPr/>
      <dgm:t>
        <a:bodyPr/>
        <a:lstStyle/>
        <a:p>
          <a:r>
            <a:rPr lang="en-US"/>
            <a:t>03</a:t>
          </a:r>
        </a:p>
      </dgm:t>
    </dgm:pt>
    <dgm:pt modelId="{47C76AE8-4F95-4B77-BFE9-94991BDC32D8}" type="pres">
      <dgm:prSet presAssocID="{8D338CBD-7031-47C5-9912-8159C24DE317}" presName="Name0" presStyleCnt="0">
        <dgm:presLayoutVars>
          <dgm:animLvl val="lvl"/>
          <dgm:resizeHandles val="exact"/>
        </dgm:presLayoutVars>
      </dgm:prSet>
      <dgm:spPr/>
    </dgm:pt>
    <dgm:pt modelId="{95700C08-15C8-43A4-9951-D520166CB5EA}" type="pres">
      <dgm:prSet presAssocID="{1A46544F-270F-4CA0-81A1-D4213EF093CE}" presName="compositeNode" presStyleCnt="0">
        <dgm:presLayoutVars>
          <dgm:bulletEnabled val="1"/>
        </dgm:presLayoutVars>
      </dgm:prSet>
      <dgm:spPr/>
    </dgm:pt>
    <dgm:pt modelId="{D816B2D6-42CF-421E-AD43-8153468655F7}" type="pres">
      <dgm:prSet presAssocID="{1A46544F-270F-4CA0-81A1-D4213EF093CE}" presName="bgRect" presStyleLbl="alignNode1" presStyleIdx="0" presStyleCnt="3"/>
      <dgm:spPr/>
    </dgm:pt>
    <dgm:pt modelId="{826C7C94-F094-4B6A-9CC4-3738A50648A5}" type="pres">
      <dgm:prSet presAssocID="{05DABF9D-6007-4A07-9FDA-A19651931ED1}" presName="sibTransNodeRect" presStyleLbl="alignNode1" presStyleIdx="0" presStyleCnt="3">
        <dgm:presLayoutVars>
          <dgm:chMax val="0"/>
          <dgm:bulletEnabled val="1"/>
        </dgm:presLayoutVars>
      </dgm:prSet>
      <dgm:spPr/>
    </dgm:pt>
    <dgm:pt modelId="{45C8BA59-276E-42A1-9476-303A8AE5F3F1}" type="pres">
      <dgm:prSet presAssocID="{1A46544F-270F-4CA0-81A1-D4213EF093CE}" presName="nodeRect" presStyleLbl="alignNode1" presStyleIdx="0" presStyleCnt="3">
        <dgm:presLayoutVars>
          <dgm:bulletEnabled val="1"/>
        </dgm:presLayoutVars>
      </dgm:prSet>
      <dgm:spPr/>
    </dgm:pt>
    <dgm:pt modelId="{67FA7200-215F-4FB3-8639-5CC9F349D09F}" type="pres">
      <dgm:prSet presAssocID="{05DABF9D-6007-4A07-9FDA-A19651931ED1}" presName="sibTrans" presStyleCnt="0"/>
      <dgm:spPr/>
    </dgm:pt>
    <dgm:pt modelId="{4ADB8271-5FAE-41B2-9B2E-7F6A83A738FF}" type="pres">
      <dgm:prSet presAssocID="{115BDA39-55C7-4595-B28B-964D7B937EC8}" presName="compositeNode" presStyleCnt="0">
        <dgm:presLayoutVars>
          <dgm:bulletEnabled val="1"/>
        </dgm:presLayoutVars>
      </dgm:prSet>
      <dgm:spPr/>
    </dgm:pt>
    <dgm:pt modelId="{F2DE4698-DC70-4B65-8463-7D72FE69CA2A}" type="pres">
      <dgm:prSet presAssocID="{115BDA39-55C7-4595-B28B-964D7B937EC8}" presName="bgRect" presStyleLbl="alignNode1" presStyleIdx="1" presStyleCnt="3"/>
      <dgm:spPr/>
    </dgm:pt>
    <dgm:pt modelId="{63EF4828-A109-44DC-A16A-A2268E855BC7}" type="pres">
      <dgm:prSet presAssocID="{E16A6209-2134-4867-8392-F492F0CB3E90}" presName="sibTransNodeRect" presStyleLbl="alignNode1" presStyleIdx="1" presStyleCnt="3">
        <dgm:presLayoutVars>
          <dgm:chMax val="0"/>
          <dgm:bulletEnabled val="1"/>
        </dgm:presLayoutVars>
      </dgm:prSet>
      <dgm:spPr/>
    </dgm:pt>
    <dgm:pt modelId="{58D8B320-12BD-4EFA-BCCC-7E2DB56F396A}" type="pres">
      <dgm:prSet presAssocID="{115BDA39-55C7-4595-B28B-964D7B937EC8}" presName="nodeRect" presStyleLbl="alignNode1" presStyleIdx="1" presStyleCnt="3">
        <dgm:presLayoutVars>
          <dgm:bulletEnabled val="1"/>
        </dgm:presLayoutVars>
      </dgm:prSet>
      <dgm:spPr/>
    </dgm:pt>
    <dgm:pt modelId="{ABD60006-FCEF-4926-9D26-2BA66A7C56BB}" type="pres">
      <dgm:prSet presAssocID="{E16A6209-2134-4867-8392-F492F0CB3E90}" presName="sibTrans" presStyleCnt="0"/>
      <dgm:spPr/>
    </dgm:pt>
    <dgm:pt modelId="{5C2129A3-6212-4D56-9ADF-CB8F8F8739E7}" type="pres">
      <dgm:prSet presAssocID="{0B1CD01A-FDE6-4344-B50A-7841087EE02F}" presName="compositeNode" presStyleCnt="0">
        <dgm:presLayoutVars>
          <dgm:bulletEnabled val="1"/>
        </dgm:presLayoutVars>
      </dgm:prSet>
      <dgm:spPr/>
    </dgm:pt>
    <dgm:pt modelId="{BFC5DEE4-CFA7-4E31-8FEF-ACABB9684BE4}" type="pres">
      <dgm:prSet presAssocID="{0B1CD01A-FDE6-4344-B50A-7841087EE02F}" presName="bgRect" presStyleLbl="alignNode1" presStyleIdx="2" presStyleCnt="3"/>
      <dgm:spPr/>
    </dgm:pt>
    <dgm:pt modelId="{6BCBEB30-2CAA-4537-BD2A-BE8CD0BB8859}" type="pres">
      <dgm:prSet presAssocID="{D493A370-B17A-4E88-A560-A76F7F8EA238}" presName="sibTransNodeRect" presStyleLbl="alignNode1" presStyleIdx="2" presStyleCnt="3">
        <dgm:presLayoutVars>
          <dgm:chMax val="0"/>
          <dgm:bulletEnabled val="1"/>
        </dgm:presLayoutVars>
      </dgm:prSet>
      <dgm:spPr/>
    </dgm:pt>
    <dgm:pt modelId="{EEAEC8B3-1906-4823-B63E-6C9A585CB25C}" type="pres">
      <dgm:prSet presAssocID="{0B1CD01A-FDE6-4344-B50A-7841087EE02F}" presName="nodeRect" presStyleLbl="alignNode1" presStyleIdx="2" presStyleCnt="3">
        <dgm:presLayoutVars>
          <dgm:bulletEnabled val="1"/>
        </dgm:presLayoutVars>
      </dgm:prSet>
      <dgm:spPr/>
    </dgm:pt>
  </dgm:ptLst>
  <dgm:cxnLst>
    <dgm:cxn modelId="{99E20705-829D-4280-AF64-5036C3DEE26D}" srcId="{8D338CBD-7031-47C5-9912-8159C24DE317}" destId="{115BDA39-55C7-4595-B28B-964D7B937EC8}" srcOrd="1" destOrd="0" parTransId="{1EA8C0F7-F570-4851-8247-DF4DBDA3E432}" sibTransId="{E16A6209-2134-4867-8392-F492F0CB3E90}"/>
    <dgm:cxn modelId="{C92CDB08-BCC9-425B-97B2-AE162D8B775D}" type="presOf" srcId="{1A46544F-270F-4CA0-81A1-D4213EF093CE}" destId="{D816B2D6-42CF-421E-AD43-8153468655F7}" srcOrd="0" destOrd="0" presId="urn:microsoft.com/office/officeart/2016/7/layout/LinearBlockProcessNumbered"/>
    <dgm:cxn modelId="{A0D2C50B-F0B0-4AC7-8563-996DDAC235B1}" type="presOf" srcId="{03CDC12F-C337-4C08-BDA1-C390FD191955}" destId="{45C8BA59-276E-42A1-9476-303A8AE5F3F1}" srcOrd="0" destOrd="1" presId="urn:microsoft.com/office/officeart/2016/7/layout/LinearBlockProcessNumbered"/>
    <dgm:cxn modelId="{20458422-257D-4956-9B77-525B63698C06}" type="presOf" srcId="{0B1CD01A-FDE6-4344-B50A-7841087EE02F}" destId="{EEAEC8B3-1906-4823-B63E-6C9A585CB25C}" srcOrd="1" destOrd="0" presId="urn:microsoft.com/office/officeart/2016/7/layout/LinearBlockProcessNumbered"/>
    <dgm:cxn modelId="{9C817B2C-3C76-4B96-ABDD-19AF96598F66}" type="presOf" srcId="{D493A370-B17A-4E88-A560-A76F7F8EA238}" destId="{6BCBEB30-2CAA-4537-BD2A-BE8CD0BB8859}" srcOrd="0" destOrd="0" presId="urn:microsoft.com/office/officeart/2016/7/layout/LinearBlockProcessNumbered"/>
    <dgm:cxn modelId="{1870FF33-13DA-41F7-AD90-A486C687E48C}" type="presOf" srcId="{E16A6209-2134-4867-8392-F492F0CB3E90}" destId="{63EF4828-A109-44DC-A16A-A2268E855BC7}" srcOrd="0" destOrd="0" presId="urn:microsoft.com/office/officeart/2016/7/layout/LinearBlockProcessNumbered"/>
    <dgm:cxn modelId="{02B1D23A-AB3C-48CA-9118-AA4B517E6449}" type="presOf" srcId="{1A46544F-270F-4CA0-81A1-D4213EF093CE}" destId="{45C8BA59-276E-42A1-9476-303A8AE5F3F1}" srcOrd="1" destOrd="0" presId="urn:microsoft.com/office/officeart/2016/7/layout/LinearBlockProcessNumbered"/>
    <dgm:cxn modelId="{79265B41-644F-4E6F-8833-B26C53DA56A8}" srcId="{8D338CBD-7031-47C5-9912-8159C24DE317}" destId="{0B1CD01A-FDE6-4344-B50A-7841087EE02F}" srcOrd="2" destOrd="0" parTransId="{D734C743-22C6-4D70-A0DD-5052499F61EB}" sibTransId="{D493A370-B17A-4E88-A560-A76F7F8EA238}"/>
    <dgm:cxn modelId="{EDF9B164-8DE3-427B-915A-2D07DF01771E}" type="presOf" srcId="{8D338CBD-7031-47C5-9912-8159C24DE317}" destId="{47C76AE8-4F95-4B77-BFE9-94991BDC32D8}" srcOrd="0" destOrd="0" presId="urn:microsoft.com/office/officeart/2016/7/layout/LinearBlockProcessNumbered"/>
    <dgm:cxn modelId="{C30F1A59-47CC-4FE5-8EDF-B97FF05E1784}" srcId="{1A46544F-270F-4CA0-81A1-D4213EF093CE}" destId="{03CDC12F-C337-4C08-BDA1-C390FD191955}" srcOrd="0" destOrd="0" parTransId="{F688DC6C-07F9-43FC-A4E7-E4196B8E2F5A}" sibTransId="{C0B5F8C9-DEB4-4633-B3D2-8AE6130C1148}"/>
    <dgm:cxn modelId="{48198E59-FA33-4C9A-B41E-42413B3284A8}" type="presOf" srcId="{0B1CD01A-FDE6-4344-B50A-7841087EE02F}" destId="{BFC5DEE4-CFA7-4E31-8FEF-ACABB9684BE4}" srcOrd="0" destOrd="0" presId="urn:microsoft.com/office/officeart/2016/7/layout/LinearBlockProcessNumbered"/>
    <dgm:cxn modelId="{F5968280-4C03-4F4D-B292-2667BBE8C846}" srcId="{115BDA39-55C7-4595-B28B-964D7B937EC8}" destId="{5F4EC32F-0625-464E-B32D-F784F3A8765B}" srcOrd="0" destOrd="0" parTransId="{030E1733-8C9E-4496-94FA-DE68A6DD7007}" sibTransId="{D989F989-7E0C-450E-9992-416DBF1760B1}"/>
    <dgm:cxn modelId="{786E559D-50BD-4C23-A909-8F7150B2248D}" type="presOf" srcId="{5F4EC32F-0625-464E-B32D-F784F3A8765B}" destId="{58D8B320-12BD-4EFA-BCCC-7E2DB56F396A}" srcOrd="0" destOrd="1" presId="urn:microsoft.com/office/officeart/2016/7/layout/LinearBlockProcessNumbered"/>
    <dgm:cxn modelId="{9006309F-CB74-4D85-9670-457B4D2CFB67}" type="presOf" srcId="{05DABF9D-6007-4A07-9FDA-A19651931ED1}" destId="{826C7C94-F094-4B6A-9CC4-3738A50648A5}" srcOrd="0" destOrd="0" presId="urn:microsoft.com/office/officeart/2016/7/layout/LinearBlockProcessNumbered"/>
    <dgm:cxn modelId="{19241BBD-CD30-4DE3-90A9-D5A0AD27D1F8}" type="presOf" srcId="{115BDA39-55C7-4595-B28B-964D7B937EC8}" destId="{F2DE4698-DC70-4B65-8463-7D72FE69CA2A}" srcOrd="0" destOrd="0" presId="urn:microsoft.com/office/officeart/2016/7/layout/LinearBlockProcessNumbered"/>
    <dgm:cxn modelId="{F7B11DC8-AF9F-4AD4-86ED-C218BE909E10}" type="presOf" srcId="{115BDA39-55C7-4595-B28B-964D7B937EC8}" destId="{58D8B320-12BD-4EFA-BCCC-7E2DB56F396A}" srcOrd="1" destOrd="0" presId="urn:microsoft.com/office/officeart/2016/7/layout/LinearBlockProcessNumbered"/>
    <dgm:cxn modelId="{64A92BFA-7D13-4369-944B-8AB5268E6055}" srcId="{8D338CBD-7031-47C5-9912-8159C24DE317}" destId="{1A46544F-270F-4CA0-81A1-D4213EF093CE}" srcOrd="0" destOrd="0" parTransId="{18764D8D-FBE7-4F82-A94B-3466AD7AE970}" sibTransId="{05DABF9D-6007-4A07-9FDA-A19651931ED1}"/>
    <dgm:cxn modelId="{65C7F7A2-180F-4318-9871-B4DDA9690C63}" type="presParOf" srcId="{47C76AE8-4F95-4B77-BFE9-94991BDC32D8}" destId="{95700C08-15C8-43A4-9951-D520166CB5EA}" srcOrd="0" destOrd="0" presId="urn:microsoft.com/office/officeart/2016/7/layout/LinearBlockProcessNumbered"/>
    <dgm:cxn modelId="{D7E6DB75-9544-4150-9C1E-C8607593C76C}" type="presParOf" srcId="{95700C08-15C8-43A4-9951-D520166CB5EA}" destId="{D816B2D6-42CF-421E-AD43-8153468655F7}" srcOrd="0" destOrd="0" presId="urn:microsoft.com/office/officeart/2016/7/layout/LinearBlockProcessNumbered"/>
    <dgm:cxn modelId="{5DD537F8-24CC-4938-A1BF-AA229E1EED6A}" type="presParOf" srcId="{95700C08-15C8-43A4-9951-D520166CB5EA}" destId="{826C7C94-F094-4B6A-9CC4-3738A50648A5}" srcOrd="1" destOrd="0" presId="urn:microsoft.com/office/officeart/2016/7/layout/LinearBlockProcessNumbered"/>
    <dgm:cxn modelId="{4F0FC944-CE20-4B99-AC9B-FC7385731C9A}" type="presParOf" srcId="{95700C08-15C8-43A4-9951-D520166CB5EA}" destId="{45C8BA59-276E-42A1-9476-303A8AE5F3F1}" srcOrd="2" destOrd="0" presId="urn:microsoft.com/office/officeart/2016/7/layout/LinearBlockProcessNumbered"/>
    <dgm:cxn modelId="{A537FC8D-71A5-47F6-BCE4-7A9891590C8A}" type="presParOf" srcId="{47C76AE8-4F95-4B77-BFE9-94991BDC32D8}" destId="{67FA7200-215F-4FB3-8639-5CC9F349D09F}" srcOrd="1" destOrd="0" presId="urn:microsoft.com/office/officeart/2016/7/layout/LinearBlockProcessNumbered"/>
    <dgm:cxn modelId="{1A921756-6EEA-478F-9C64-1FF4176549CE}" type="presParOf" srcId="{47C76AE8-4F95-4B77-BFE9-94991BDC32D8}" destId="{4ADB8271-5FAE-41B2-9B2E-7F6A83A738FF}" srcOrd="2" destOrd="0" presId="urn:microsoft.com/office/officeart/2016/7/layout/LinearBlockProcessNumbered"/>
    <dgm:cxn modelId="{2995F223-B9AD-4F60-A308-C7AFC6D62E56}" type="presParOf" srcId="{4ADB8271-5FAE-41B2-9B2E-7F6A83A738FF}" destId="{F2DE4698-DC70-4B65-8463-7D72FE69CA2A}" srcOrd="0" destOrd="0" presId="urn:microsoft.com/office/officeart/2016/7/layout/LinearBlockProcessNumbered"/>
    <dgm:cxn modelId="{782CFDF8-D1BE-4DB4-B10A-F9A9155133BE}" type="presParOf" srcId="{4ADB8271-5FAE-41B2-9B2E-7F6A83A738FF}" destId="{63EF4828-A109-44DC-A16A-A2268E855BC7}" srcOrd="1" destOrd="0" presId="urn:microsoft.com/office/officeart/2016/7/layout/LinearBlockProcessNumbered"/>
    <dgm:cxn modelId="{DB9B6239-6105-4952-AACE-E8371D8F8FA6}" type="presParOf" srcId="{4ADB8271-5FAE-41B2-9B2E-7F6A83A738FF}" destId="{58D8B320-12BD-4EFA-BCCC-7E2DB56F396A}" srcOrd="2" destOrd="0" presId="urn:microsoft.com/office/officeart/2016/7/layout/LinearBlockProcessNumbered"/>
    <dgm:cxn modelId="{01C57D44-4817-4D78-A960-DAEAD02CCB93}" type="presParOf" srcId="{47C76AE8-4F95-4B77-BFE9-94991BDC32D8}" destId="{ABD60006-FCEF-4926-9D26-2BA66A7C56BB}" srcOrd="3" destOrd="0" presId="urn:microsoft.com/office/officeart/2016/7/layout/LinearBlockProcessNumbered"/>
    <dgm:cxn modelId="{7C47BCEF-E496-4E76-8104-2D9748CB71A3}" type="presParOf" srcId="{47C76AE8-4F95-4B77-BFE9-94991BDC32D8}" destId="{5C2129A3-6212-4D56-9ADF-CB8F8F8739E7}" srcOrd="4" destOrd="0" presId="urn:microsoft.com/office/officeart/2016/7/layout/LinearBlockProcessNumbered"/>
    <dgm:cxn modelId="{DAE58D6D-2862-4832-87FD-03680AC91CC0}" type="presParOf" srcId="{5C2129A3-6212-4D56-9ADF-CB8F8F8739E7}" destId="{BFC5DEE4-CFA7-4E31-8FEF-ACABB9684BE4}" srcOrd="0" destOrd="0" presId="urn:microsoft.com/office/officeart/2016/7/layout/LinearBlockProcessNumbered"/>
    <dgm:cxn modelId="{D6F32D5A-1096-43CB-85BE-0E70F7B4C16A}" type="presParOf" srcId="{5C2129A3-6212-4D56-9ADF-CB8F8F8739E7}" destId="{6BCBEB30-2CAA-4537-BD2A-BE8CD0BB8859}" srcOrd="1" destOrd="0" presId="urn:microsoft.com/office/officeart/2016/7/layout/LinearBlockProcessNumbered"/>
    <dgm:cxn modelId="{CE57BCC2-BD3F-4755-B8B3-365D0C5696B7}" type="presParOf" srcId="{5C2129A3-6212-4D56-9ADF-CB8F8F8739E7}" destId="{EEAEC8B3-1906-4823-B63E-6C9A585CB25C}" srcOrd="2" destOrd="0" presId="urn:microsoft.com/office/officeart/2016/7/layout/LinearBlockProcessNumbered"/>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08F48595-1D7D-4FD8-88BA-F83B31E38A7B}" type="doc">
      <dgm:prSet loTypeId="urn:microsoft.com/office/officeart/2016/7/layout/LinearBlockProcessNumbered" loCatId="process" qsTypeId="urn:microsoft.com/office/officeart/2005/8/quickstyle/simple2" qsCatId="simple" csTypeId="urn:microsoft.com/office/officeart/2005/8/colors/colorful2" csCatId="colorful" phldr="1"/>
      <dgm:spPr/>
      <dgm:t>
        <a:bodyPr/>
        <a:lstStyle/>
        <a:p>
          <a:endParaRPr lang="en-US"/>
        </a:p>
      </dgm:t>
    </dgm:pt>
    <dgm:pt modelId="{4E3ED565-3E49-47CD-9972-30C5BE244CAA}">
      <dgm:prSet/>
      <dgm:spPr/>
      <dgm:t>
        <a:bodyPr/>
        <a:lstStyle/>
        <a:p>
          <a:r>
            <a:rPr lang="en-US"/>
            <a:t>Provide employee with an Employee Injury packet (i.e. the packet needs to be accessible to all employees – day and night).</a:t>
          </a:r>
        </a:p>
      </dgm:t>
    </dgm:pt>
    <dgm:pt modelId="{BA3C24A0-8A57-4518-81F2-1411826042A3}" type="parTrans" cxnId="{1FA188AB-E9B7-432E-9787-EAEC65CDA447}">
      <dgm:prSet/>
      <dgm:spPr/>
      <dgm:t>
        <a:bodyPr/>
        <a:lstStyle/>
        <a:p>
          <a:endParaRPr lang="en-US"/>
        </a:p>
      </dgm:t>
    </dgm:pt>
    <dgm:pt modelId="{A94BD241-373E-4CBC-80EF-2D9525FE0E18}" type="sibTrans" cxnId="{1FA188AB-E9B7-432E-9787-EAEC65CDA447}">
      <dgm:prSet phldrT="01" phldr="0"/>
      <dgm:spPr/>
      <dgm:t>
        <a:bodyPr/>
        <a:lstStyle/>
        <a:p>
          <a:r>
            <a:rPr lang="en-US"/>
            <a:t>01</a:t>
          </a:r>
        </a:p>
      </dgm:t>
    </dgm:pt>
    <dgm:pt modelId="{4C910094-6E9D-4053-AEFC-FCEEB416231E}">
      <dgm:prSet/>
      <dgm:spPr/>
      <dgm:t>
        <a:bodyPr/>
        <a:lstStyle/>
        <a:p>
          <a:r>
            <a:rPr lang="en-US"/>
            <a:t>Employee informs medical facility that it’s a work-related injury.</a:t>
          </a:r>
        </a:p>
      </dgm:t>
    </dgm:pt>
    <dgm:pt modelId="{10CB0E4F-B6A1-42D0-9CA0-69DCA6B636D9}" type="parTrans" cxnId="{2550B7A9-6ABA-401F-9D29-59F9E0080F78}">
      <dgm:prSet/>
      <dgm:spPr/>
      <dgm:t>
        <a:bodyPr/>
        <a:lstStyle/>
        <a:p>
          <a:endParaRPr lang="en-US"/>
        </a:p>
      </dgm:t>
    </dgm:pt>
    <dgm:pt modelId="{3073754E-495F-45BC-90F6-4004C35EE516}" type="sibTrans" cxnId="{2550B7A9-6ABA-401F-9D29-59F9E0080F78}">
      <dgm:prSet phldrT="02" phldr="0"/>
      <dgm:spPr/>
      <dgm:t>
        <a:bodyPr/>
        <a:lstStyle/>
        <a:p>
          <a:r>
            <a:rPr lang="en-US"/>
            <a:t>02</a:t>
          </a:r>
        </a:p>
      </dgm:t>
    </dgm:pt>
    <dgm:pt modelId="{850C06D5-1222-4274-990E-DB68D828C893}">
      <dgm:prSet/>
      <dgm:spPr/>
      <dgm:t>
        <a:bodyPr/>
        <a:lstStyle/>
        <a:p>
          <a:r>
            <a:rPr lang="en-US"/>
            <a:t>Employee must complete an employee post injury drug screen and breath alcohol test.</a:t>
          </a:r>
        </a:p>
      </dgm:t>
    </dgm:pt>
    <dgm:pt modelId="{FD821181-70C6-4312-916F-7A304C468DB9}" type="parTrans" cxnId="{CC9192B9-246F-4904-9F64-8333B230CFDD}">
      <dgm:prSet/>
      <dgm:spPr/>
      <dgm:t>
        <a:bodyPr/>
        <a:lstStyle/>
        <a:p>
          <a:endParaRPr lang="en-US"/>
        </a:p>
      </dgm:t>
    </dgm:pt>
    <dgm:pt modelId="{FAB2C926-3214-4939-AD8C-443836800BF5}" type="sibTrans" cxnId="{CC9192B9-246F-4904-9F64-8333B230CFDD}">
      <dgm:prSet phldrT="03" phldr="0"/>
      <dgm:spPr/>
      <dgm:t>
        <a:bodyPr/>
        <a:lstStyle/>
        <a:p>
          <a:r>
            <a:rPr lang="en-US"/>
            <a:t>03</a:t>
          </a:r>
        </a:p>
      </dgm:t>
    </dgm:pt>
    <dgm:pt modelId="{43553B43-E241-4F00-86A8-FDC60389BDED}">
      <dgm:prSet/>
      <dgm:spPr/>
      <dgm:t>
        <a:bodyPr/>
        <a:lstStyle/>
        <a:p>
          <a:r>
            <a:rPr lang="en-US"/>
            <a:t>Employee completes Injury and Illness Report form.  </a:t>
          </a:r>
        </a:p>
      </dgm:t>
    </dgm:pt>
    <dgm:pt modelId="{0B64F830-C10D-425C-BE69-4E07BD3DE75B}" type="parTrans" cxnId="{67A5721C-4E35-42C4-B47C-EE8AD7554A8E}">
      <dgm:prSet/>
      <dgm:spPr/>
      <dgm:t>
        <a:bodyPr/>
        <a:lstStyle/>
        <a:p>
          <a:endParaRPr lang="en-US"/>
        </a:p>
      </dgm:t>
    </dgm:pt>
    <dgm:pt modelId="{7AF6CFBD-2E20-4846-9C83-EBD0CF6CB454}" type="sibTrans" cxnId="{67A5721C-4E35-42C4-B47C-EE8AD7554A8E}">
      <dgm:prSet phldrT="04" phldr="0"/>
      <dgm:spPr/>
      <dgm:t>
        <a:bodyPr/>
        <a:lstStyle/>
        <a:p>
          <a:r>
            <a:rPr lang="en-US"/>
            <a:t>04</a:t>
          </a:r>
        </a:p>
      </dgm:t>
    </dgm:pt>
    <dgm:pt modelId="{35396E52-0889-42BE-A632-8CD567168457}">
      <dgm:prSet/>
      <dgm:spPr/>
      <dgm:t>
        <a:bodyPr/>
        <a:lstStyle/>
        <a:p>
          <a:r>
            <a:rPr lang="en-US"/>
            <a:t>Witnesses complete the witness statement form.</a:t>
          </a:r>
        </a:p>
      </dgm:t>
    </dgm:pt>
    <dgm:pt modelId="{02428523-3D8E-4B7D-9116-226B645ADF08}" type="parTrans" cxnId="{964C4C8D-C9F7-4B77-917B-42B97A4F6A11}">
      <dgm:prSet/>
      <dgm:spPr/>
      <dgm:t>
        <a:bodyPr/>
        <a:lstStyle/>
        <a:p>
          <a:endParaRPr lang="en-US"/>
        </a:p>
      </dgm:t>
    </dgm:pt>
    <dgm:pt modelId="{5C9901A6-D935-4E96-9CC5-C686A737C7AF}" type="sibTrans" cxnId="{964C4C8D-C9F7-4B77-917B-42B97A4F6A11}">
      <dgm:prSet phldrT="05" phldr="0"/>
      <dgm:spPr/>
      <dgm:t>
        <a:bodyPr/>
        <a:lstStyle/>
        <a:p>
          <a:r>
            <a:rPr lang="en-US"/>
            <a:t>05</a:t>
          </a:r>
        </a:p>
      </dgm:t>
    </dgm:pt>
    <dgm:pt modelId="{08C59741-50BB-4848-B248-8080E68C0228}">
      <dgm:prSet/>
      <dgm:spPr/>
      <dgm:t>
        <a:bodyPr/>
        <a:lstStyle/>
        <a:p>
          <a:r>
            <a:rPr lang="en-US" dirty="0"/>
            <a:t>Scan and send completed forms and medical forms to Pat C. (Payroll).</a:t>
          </a:r>
        </a:p>
      </dgm:t>
    </dgm:pt>
    <dgm:pt modelId="{2F2E3C29-4FA6-4AD9-96B2-241C22F8360D}" type="parTrans" cxnId="{4228E2FD-77B3-4F0D-983F-5629F590E592}">
      <dgm:prSet/>
      <dgm:spPr/>
      <dgm:t>
        <a:bodyPr/>
        <a:lstStyle/>
        <a:p>
          <a:endParaRPr lang="en-US"/>
        </a:p>
      </dgm:t>
    </dgm:pt>
    <dgm:pt modelId="{C78D6D30-CDA3-48C0-BB81-EE8280928D48}" type="sibTrans" cxnId="{4228E2FD-77B3-4F0D-983F-5629F590E592}">
      <dgm:prSet phldrT="06" phldr="0"/>
      <dgm:spPr/>
      <dgm:t>
        <a:bodyPr/>
        <a:lstStyle/>
        <a:p>
          <a:r>
            <a:rPr lang="en-US"/>
            <a:t>06</a:t>
          </a:r>
        </a:p>
      </dgm:t>
    </dgm:pt>
    <dgm:pt modelId="{519956CB-FDFD-48DC-A62E-25DF7106C220}" type="pres">
      <dgm:prSet presAssocID="{08F48595-1D7D-4FD8-88BA-F83B31E38A7B}" presName="Name0" presStyleCnt="0">
        <dgm:presLayoutVars>
          <dgm:animLvl val="lvl"/>
          <dgm:resizeHandles val="exact"/>
        </dgm:presLayoutVars>
      </dgm:prSet>
      <dgm:spPr/>
    </dgm:pt>
    <dgm:pt modelId="{AEF2678A-3B8F-4E5C-8971-A48EB9F78E69}" type="pres">
      <dgm:prSet presAssocID="{4E3ED565-3E49-47CD-9972-30C5BE244CAA}" presName="compositeNode" presStyleCnt="0">
        <dgm:presLayoutVars>
          <dgm:bulletEnabled val="1"/>
        </dgm:presLayoutVars>
      </dgm:prSet>
      <dgm:spPr/>
    </dgm:pt>
    <dgm:pt modelId="{C4D9CE18-F641-4B7A-B5D4-977E5DDE1BDA}" type="pres">
      <dgm:prSet presAssocID="{4E3ED565-3E49-47CD-9972-30C5BE244CAA}" presName="bgRect" presStyleLbl="alignNode1" presStyleIdx="0" presStyleCnt="6"/>
      <dgm:spPr/>
    </dgm:pt>
    <dgm:pt modelId="{733C63A0-BF9D-49EC-99EC-520B5CF7B91E}" type="pres">
      <dgm:prSet presAssocID="{A94BD241-373E-4CBC-80EF-2D9525FE0E18}" presName="sibTransNodeRect" presStyleLbl="alignNode1" presStyleIdx="0" presStyleCnt="6">
        <dgm:presLayoutVars>
          <dgm:chMax val="0"/>
          <dgm:bulletEnabled val="1"/>
        </dgm:presLayoutVars>
      </dgm:prSet>
      <dgm:spPr/>
    </dgm:pt>
    <dgm:pt modelId="{4B745A01-2EE6-4AA7-8563-551CFE9BBD7A}" type="pres">
      <dgm:prSet presAssocID="{4E3ED565-3E49-47CD-9972-30C5BE244CAA}" presName="nodeRect" presStyleLbl="alignNode1" presStyleIdx="0" presStyleCnt="6">
        <dgm:presLayoutVars>
          <dgm:bulletEnabled val="1"/>
        </dgm:presLayoutVars>
      </dgm:prSet>
      <dgm:spPr/>
    </dgm:pt>
    <dgm:pt modelId="{6F29C501-8045-4E73-8D37-45C2E4CEFCB1}" type="pres">
      <dgm:prSet presAssocID="{A94BD241-373E-4CBC-80EF-2D9525FE0E18}" presName="sibTrans" presStyleCnt="0"/>
      <dgm:spPr/>
    </dgm:pt>
    <dgm:pt modelId="{B5440478-C689-4778-92F6-AC458D663D12}" type="pres">
      <dgm:prSet presAssocID="{4C910094-6E9D-4053-AEFC-FCEEB416231E}" presName="compositeNode" presStyleCnt="0">
        <dgm:presLayoutVars>
          <dgm:bulletEnabled val="1"/>
        </dgm:presLayoutVars>
      </dgm:prSet>
      <dgm:spPr/>
    </dgm:pt>
    <dgm:pt modelId="{0440939C-6EA0-44D7-B1FD-E82D2BFFEC50}" type="pres">
      <dgm:prSet presAssocID="{4C910094-6E9D-4053-AEFC-FCEEB416231E}" presName="bgRect" presStyleLbl="alignNode1" presStyleIdx="1" presStyleCnt="6"/>
      <dgm:spPr/>
    </dgm:pt>
    <dgm:pt modelId="{55F15868-B7E6-4EE4-9FE0-67707C93F0D8}" type="pres">
      <dgm:prSet presAssocID="{3073754E-495F-45BC-90F6-4004C35EE516}" presName="sibTransNodeRect" presStyleLbl="alignNode1" presStyleIdx="1" presStyleCnt="6">
        <dgm:presLayoutVars>
          <dgm:chMax val="0"/>
          <dgm:bulletEnabled val="1"/>
        </dgm:presLayoutVars>
      </dgm:prSet>
      <dgm:spPr/>
    </dgm:pt>
    <dgm:pt modelId="{AA38355A-B570-42D4-A17D-FB4590F5C532}" type="pres">
      <dgm:prSet presAssocID="{4C910094-6E9D-4053-AEFC-FCEEB416231E}" presName="nodeRect" presStyleLbl="alignNode1" presStyleIdx="1" presStyleCnt="6">
        <dgm:presLayoutVars>
          <dgm:bulletEnabled val="1"/>
        </dgm:presLayoutVars>
      </dgm:prSet>
      <dgm:spPr/>
    </dgm:pt>
    <dgm:pt modelId="{1C29CA34-8C5A-49AD-8DB8-6323394EEC13}" type="pres">
      <dgm:prSet presAssocID="{3073754E-495F-45BC-90F6-4004C35EE516}" presName="sibTrans" presStyleCnt="0"/>
      <dgm:spPr/>
    </dgm:pt>
    <dgm:pt modelId="{D9B1C815-F5C3-4217-B4CE-159D32880220}" type="pres">
      <dgm:prSet presAssocID="{850C06D5-1222-4274-990E-DB68D828C893}" presName="compositeNode" presStyleCnt="0">
        <dgm:presLayoutVars>
          <dgm:bulletEnabled val="1"/>
        </dgm:presLayoutVars>
      </dgm:prSet>
      <dgm:spPr/>
    </dgm:pt>
    <dgm:pt modelId="{8ADB3F29-0971-4B22-A58D-10EBCE2A5C3B}" type="pres">
      <dgm:prSet presAssocID="{850C06D5-1222-4274-990E-DB68D828C893}" presName="bgRect" presStyleLbl="alignNode1" presStyleIdx="2" presStyleCnt="6"/>
      <dgm:spPr/>
    </dgm:pt>
    <dgm:pt modelId="{7F07584F-9DC2-48D1-A73E-93CA4AA0B2E5}" type="pres">
      <dgm:prSet presAssocID="{FAB2C926-3214-4939-AD8C-443836800BF5}" presName="sibTransNodeRect" presStyleLbl="alignNode1" presStyleIdx="2" presStyleCnt="6">
        <dgm:presLayoutVars>
          <dgm:chMax val="0"/>
          <dgm:bulletEnabled val="1"/>
        </dgm:presLayoutVars>
      </dgm:prSet>
      <dgm:spPr/>
    </dgm:pt>
    <dgm:pt modelId="{B568D28C-8E64-4C82-A26E-E2547A23123B}" type="pres">
      <dgm:prSet presAssocID="{850C06D5-1222-4274-990E-DB68D828C893}" presName="nodeRect" presStyleLbl="alignNode1" presStyleIdx="2" presStyleCnt="6">
        <dgm:presLayoutVars>
          <dgm:bulletEnabled val="1"/>
        </dgm:presLayoutVars>
      </dgm:prSet>
      <dgm:spPr/>
    </dgm:pt>
    <dgm:pt modelId="{07B35578-F9FF-476D-97E8-5143E632595C}" type="pres">
      <dgm:prSet presAssocID="{FAB2C926-3214-4939-AD8C-443836800BF5}" presName="sibTrans" presStyleCnt="0"/>
      <dgm:spPr/>
    </dgm:pt>
    <dgm:pt modelId="{2087C1B9-DE58-47C2-A294-E6256F810AE6}" type="pres">
      <dgm:prSet presAssocID="{43553B43-E241-4F00-86A8-FDC60389BDED}" presName="compositeNode" presStyleCnt="0">
        <dgm:presLayoutVars>
          <dgm:bulletEnabled val="1"/>
        </dgm:presLayoutVars>
      </dgm:prSet>
      <dgm:spPr/>
    </dgm:pt>
    <dgm:pt modelId="{2487040F-C6FA-4AFB-B83F-386A26BD5F9D}" type="pres">
      <dgm:prSet presAssocID="{43553B43-E241-4F00-86A8-FDC60389BDED}" presName="bgRect" presStyleLbl="alignNode1" presStyleIdx="3" presStyleCnt="6"/>
      <dgm:spPr/>
    </dgm:pt>
    <dgm:pt modelId="{4CC0656F-7943-4D5A-92CE-5518C1C081BB}" type="pres">
      <dgm:prSet presAssocID="{7AF6CFBD-2E20-4846-9C83-EBD0CF6CB454}" presName="sibTransNodeRect" presStyleLbl="alignNode1" presStyleIdx="3" presStyleCnt="6">
        <dgm:presLayoutVars>
          <dgm:chMax val="0"/>
          <dgm:bulletEnabled val="1"/>
        </dgm:presLayoutVars>
      </dgm:prSet>
      <dgm:spPr/>
    </dgm:pt>
    <dgm:pt modelId="{D8EA6855-0132-4EE7-9FB7-E9557A4349D4}" type="pres">
      <dgm:prSet presAssocID="{43553B43-E241-4F00-86A8-FDC60389BDED}" presName="nodeRect" presStyleLbl="alignNode1" presStyleIdx="3" presStyleCnt="6">
        <dgm:presLayoutVars>
          <dgm:bulletEnabled val="1"/>
        </dgm:presLayoutVars>
      </dgm:prSet>
      <dgm:spPr/>
    </dgm:pt>
    <dgm:pt modelId="{A5C4BBD3-6B2E-45DB-8C10-116D7E716C2A}" type="pres">
      <dgm:prSet presAssocID="{7AF6CFBD-2E20-4846-9C83-EBD0CF6CB454}" presName="sibTrans" presStyleCnt="0"/>
      <dgm:spPr/>
    </dgm:pt>
    <dgm:pt modelId="{58005D61-FCA6-4481-A53C-B94931101F15}" type="pres">
      <dgm:prSet presAssocID="{35396E52-0889-42BE-A632-8CD567168457}" presName="compositeNode" presStyleCnt="0">
        <dgm:presLayoutVars>
          <dgm:bulletEnabled val="1"/>
        </dgm:presLayoutVars>
      </dgm:prSet>
      <dgm:spPr/>
    </dgm:pt>
    <dgm:pt modelId="{82E8D157-6084-4506-97F0-DDC0BBF68161}" type="pres">
      <dgm:prSet presAssocID="{35396E52-0889-42BE-A632-8CD567168457}" presName="bgRect" presStyleLbl="alignNode1" presStyleIdx="4" presStyleCnt="6"/>
      <dgm:spPr/>
    </dgm:pt>
    <dgm:pt modelId="{CF2DDC44-2EE4-4A60-8B13-87D1487A62E6}" type="pres">
      <dgm:prSet presAssocID="{5C9901A6-D935-4E96-9CC5-C686A737C7AF}" presName="sibTransNodeRect" presStyleLbl="alignNode1" presStyleIdx="4" presStyleCnt="6">
        <dgm:presLayoutVars>
          <dgm:chMax val="0"/>
          <dgm:bulletEnabled val="1"/>
        </dgm:presLayoutVars>
      </dgm:prSet>
      <dgm:spPr/>
    </dgm:pt>
    <dgm:pt modelId="{9DF4AC81-36C9-4537-9A17-1A2DA265B657}" type="pres">
      <dgm:prSet presAssocID="{35396E52-0889-42BE-A632-8CD567168457}" presName="nodeRect" presStyleLbl="alignNode1" presStyleIdx="4" presStyleCnt="6">
        <dgm:presLayoutVars>
          <dgm:bulletEnabled val="1"/>
        </dgm:presLayoutVars>
      </dgm:prSet>
      <dgm:spPr/>
    </dgm:pt>
    <dgm:pt modelId="{7E384EC3-8ADB-4F11-B9D9-0F686C585B5B}" type="pres">
      <dgm:prSet presAssocID="{5C9901A6-D935-4E96-9CC5-C686A737C7AF}" presName="sibTrans" presStyleCnt="0"/>
      <dgm:spPr/>
    </dgm:pt>
    <dgm:pt modelId="{81812AC2-8607-4693-B6AB-2E169FFF4BE5}" type="pres">
      <dgm:prSet presAssocID="{08C59741-50BB-4848-B248-8080E68C0228}" presName="compositeNode" presStyleCnt="0">
        <dgm:presLayoutVars>
          <dgm:bulletEnabled val="1"/>
        </dgm:presLayoutVars>
      </dgm:prSet>
      <dgm:spPr/>
    </dgm:pt>
    <dgm:pt modelId="{E53166F4-08C4-4EE8-B3A1-87EE2ABEEDC3}" type="pres">
      <dgm:prSet presAssocID="{08C59741-50BB-4848-B248-8080E68C0228}" presName="bgRect" presStyleLbl="alignNode1" presStyleIdx="5" presStyleCnt="6"/>
      <dgm:spPr/>
    </dgm:pt>
    <dgm:pt modelId="{EEFC8BF1-8049-40E4-8FA2-89FF96E8DD9F}" type="pres">
      <dgm:prSet presAssocID="{C78D6D30-CDA3-48C0-BB81-EE8280928D48}" presName="sibTransNodeRect" presStyleLbl="alignNode1" presStyleIdx="5" presStyleCnt="6">
        <dgm:presLayoutVars>
          <dgm:chMax val="0"/>
          <dgm:bulletEnabled val="1"/>
        </dgm:presLayoutVars>
      </dgm:prSet>
      <dgm:spPr/>
    </dgm:pt>
    <dgm:pt modelId="{C05B894B-E474-46B4-BA11-6AE0236B5837}" type="pres">
      <dgm:prSet presAssocID="{08C59741-50BB-4848-B248-8080E68C0228}" presName="nodeRect" presStyleLbl="alignNode1" presStyleIdx="5" presStyleCnt="6">
        <dgm:presLayoutVars>
          <dgm:bulletEnabled val="1"/>
        </dgm:presLayoutVars>
      </dgm:prSet>
      <dgm:spPr/>
    </dgm:pt>
  </dgm:ptLst>
  <dgm:cxnLst>
    <dgm:cxn modelId="{67A5721C-4E35-42C4-B47C-EE8AD7554A8E}" srcId="{08F48595-1D7D-4FD8-88BA-F83B31E38A7B}" destId="{43553B43-E241-4F00-86A8-FDC60389BDED}" srcOrd="3" destOrd="0" parTransId="{0B64F830-C10D-425C-BE69-4E07BD3DE75B}" sibTransId="{7AF6CFBD-2E20-4846-9C83-EBD0CF6CB454}"/>
    <dgm:cxn modelId="{DF6AF730-D8D0-44D3-B469-0CE0F1040E35}" type="presOf" srcId="{4C910094-6E9D-4053-AEFC-FCEEB416231E}" destId="{0440939C-6EA0-44D7-B1FD-E82D2BFFEC50}" srcOrd="0" destOrd="0" presId="urn:microsoft.com/office/officeart/2016/7/layout/LinearBlockProcessNumbered"/>
    <dgm:cxn modelId="{9B08B731-CF27-480D-8E3E-4BE98C71BE2F}" type="presOf" srcId="{3073754E-495F-45BC-90F6-4004C35EE516}" destId="{55F15868-B7E6-4EE4-9FE0-67707C93F0D8}" srcOrd="0" destOrd="0" presId="urn:microsoft.com/office/officeart/2016/7/layout/LinearBlockProcessNumbered"/>
    <dgm:cxn modelId="{A28B4532-03CD-4A5C-BE48-A4B9102394BC}" type="presOf" srcId="{4E3ED565-3E49-47CD-9972-30C5BE244CAA}" destId="{4B745A01-2EE6-4AA7-8563-551CFE9BBD7A}" srcOrd="1" destOrd="0" presId="urn:microsoft.com/office/officeart/2016/7/layout/LinearBlockProcessNumbered"/>
    <dgm:cxn modelId="{3EA04B34-DADA-47C2-B4D6-6C4AFAF178EE}" type="presOf" srcId="{A94BD241-373E-4CBC-80EF-2D9525FE0E18}" destId="{733C63A0-BF9D-49EC-99EC-520B5CF7B91E}" srcOrd="0" destOrd="0" presId="urn:microsoft.com/office/officeart/2016/7/layout/LinearBlockProcessNumbered"/>
    <dgm:cxn modelId="{A6B15135-2358-443A-899C-7FB69AC09A09}" type="presOf" srcId="{08F48595-1D7D-4FD8-88BA-F83B31E38A7B}" destId="{519956CB-FDFD-48DC-A62E-25DF7106C220}" srcOrd="0" destOrd="0" presId="urn:microsoft.com/office/officeart/2016/7/layout/LinearBlockProcessNumbered"/>
    <dgm:cxn modelId="{E7487D42-D36A-4CC8-8D24-B66831A87921}" type="presOf" srcId="{FAB2C926-3214-4939-AD8C-443836800BF5}" destId="{7F07584F-9DC2-48D1-A73E-93CA4AA0B2E5}" srcOrd="0" destOrd="0" presId="urn:microsoft.com/office/officeart/2016/7/layout/LinearBlockProcessNumbered"/>
    <dgm:cxn modelId="{EDFD325A-D49F-499F-A83F-879254A1ACA8}" type="presOf" srcId="{4E3ED565-3E49-47CD-9972-30C5BE244CAA}" destId="{C4D9CE18-F641-4B7A-B5D4-977E5DDE1BDA}" srcOrd="0" destOrd="0" presId="urn:microsoft.com/office/officeart/2016/7/layout/LinearBlockProcessNumbered"/>
    <dgm:cxn modelId="{F61FFE5A-8165-4462-9F86-9490EE46C710}" type="presOf" srcId="{35396E52-0889-42BE-A632-8CD567168457}" destId="{9DF4AC81-36C9-4537-9A17-1A2DA265B657}" srcOrd="1" destOrd="0" presId="urn:microsoft.com/office/officeart/2016/7/layout/LinearBlockProcessNumbered"/>
    <dgm:cxn modelId="{B6CDCC80-D766-4230-9FE2-72D8A2EBA985}" type="presOf" srcId="{C78D6D30-CDA3-48C0-BB81-EE8280928D48}" destId="{EEFC8BF1-8049-40E4-8FA2-89FF96E8DD9F}" srcOrd="0" destOrd="0" presId="urn:microsoft.com/office/officeart/2016/7/layout/LinearBlockProcessNumbered"/>
    <dgm:cxn modelId="{56134785-2988-42DD-AEFA-E0ADAC1F4786}" type="presOf" srcId="{35396E52-0889-42BE-A632-8CD567168457}" destId="{82E8D157-6084-4506-97F0-DDC0BBF68161}" srcOrd="0" destOrd="0" presId="urn:microsoft.com/office/officeart/2016/7/layout/LinearBlockProcessNumbered"/>
    <dgm:cxn modelId="{964C4C8D-C9F7-4B77-917B-42B97A4F6A11}" srcId="{08F48595-1D7D-4FD8-88BA-F83B31E38A7B}" destId="{35396E52-0889-42BE-A632-8CD567168457}" srcOrd="4" destOrd="0" parTransId="{02428523-3D8E-4B7D-9116-226B645ADF08}" sibTransId="{5C9901A6-D935-4E96-9CC5-C686A737C7AF}"/>
    <dgm:cxn modelId="{6AE87991-272A-4465-9C14-3AEE2DF57C53}" type="presOf" srcId="{43553B43-E241-4F00-86A8-FDC60389BDED}" destId="{2487040F-C6FA-4AFB-B83F-386A26BD5F9D}" srcOrd="0" destOrd="0" presId="urn:microsoft.com/office/officeart/2016/7/layout/LinearBlockProcessNumbered"/>
    <dgm:cxn modelId="{CD284A97-6A5C-47D3-8EC0-365DA6A9578F}" type="presOf" srcId="{5C9901A6-D935-4E96-9CC5-C686A737C7AF}" destId="{CF2DDC44-2EE4-4A60-8B13-87D1487A62E6}" srcOrd="0" destOrd="0" presId="urn:microsoft.com/office/officeart/2016/7/layout/LinearBlockProcessNumbered"/>
    <dgm:cxn modelId="{2550B7A9-6ABA-401F-9D29-59F9E0080F78}" srcId="{08F48595-1D7D-4FD8-88BA-F83B31E38A7B}" destId="{4C910094-6E9D-4053-AEFC-FCEEB416231E}" srcOrd="1" destOrd="0" parTransId="{10CB0E4F-B6A1-42D0-9CA0-69DCA6B636D9}" sibTransId="{3073754E-495F-45BC-90F6-4004C35EE516}"/>
    <dgm:cxn modelId="{1FA188AB-E9B7-432E-9787-EAEC65CDA447}" srcId="{08F48595-1D7D-4FD8-88BA-F83B31E38A7B}" destId="{4E3ED565-3E49-47CD-9972-30C5BE244CAA}" srcOrd="0" destOrd="0" parTransId="{BA3C24A0-8A57-4518-81F2-1411826042A3}" sibTransId="{A94BD241-373E-4CBC-80EF-2D9525FE0E18}"/>
    <dgm:cxn modelId="{CC9192B9-246F-4904-9F64-8333B230CFDD}" srcId="{08F48595-1D7D-4FD8-88BA-F83B31E38A7B}" destId="{850C06D5-1222-4274-990E-DB68D828C893}" srcOrd="2" destOrd="0" parTransId="{FD821181-70C6-4312-916F-7A304C468DB9}" sibTransId="{FAB2C926-3214-4939-AD8C-443836800BF5}"/>
    <dgm:cxn modelId="{6F0447BB-AEAF-4785-AC3D-F009CF979F7B}" type="presOf" srcId="{4C910094-6E9D-4053-AEFC-FCEEB416231E}" destId="{AA38355A-B570-42D4-A17D-FB4590F5C532}" srcOrd="1" destOrd="0" presId="urn:microsoft.com/office/officeart/2016/7/layout/LinearBlockProcessNumbered"/>
    <dgm:cxn modelId="{DE9063C0-D97E-4411-8769-5E3C08C4C2D8}" type="presOf" srcId="{7AF6CFBD-2E20-4846-9C83-EBD0CF6CB454}" destId="{4CC0656F-7943-4D5A-92CE-5518C1C081BB}" srcOrd="0" destOrd="0" presId="urn:microsoft.com/office/officeart/2016/7/layout/LinearBlockProcessNumbered"/>
    <dgm:cxn modelId="{F88659DD-0553-4644-8749-FE686AE01E34}" type="presOf" srcId="{43553B43-E241-4F00-86A8-FDC60389BDED}" destId="{D8EA6855-0132-4EE7-9FB7-E9557A4349D4}" srcOrd="1" destOrd="0" presId="urn:microsoft.com/office/officeart/2016/7/layout/LinearBlockProcessNumbered"/>
    <dgm:cxn modelId="{524A3DE0-92EA-4E71-A19A-DB0A204D7423}" type="presOf" srcId="{850C06D5-1222-4274-990E-DB68D828C893}" destId="{8ADB3F29-0971-4B22-A58D-10EBCE2A5C3B}" srcOrd="0" destOrd="0" presId="urn:microsoft.com/office/officeart/2016/7/layout/LinearBlockProcessNumbered"/>
    <dgm:cxn modelId="{4CAD05E5-4951-4B2A-916D-48DFD120D4A1}" type="presOf" srcId="{08C59741-50BB-4848-B248-8080E68C0228}" destId="{C05B894B-E474-46B4-BA11-6AE0236B5837}" srcOrd="1" destOrd="0" presId="urn:microsoft.com/office/officeart/2016/7/layout/LinearBlockProcessNumbered"/>
    <dgm:cxn modelId="{794245E8-5EDA-407D-9EC6-52D97FC86679}" type="presOf" srcId="{08C59741-50BB-4848-B248-8080E68C0228}" destId="{E53166F4-08C4-4EE8-B3A1-87EE2ABEEDC3}" srcOrd="0" destOrd="0" presId="urn:microsoft.com/office/officeart/2016/7/layout/LinearBlockProcessNumbered"/>
    <dgm:cxn modelId="{C3E3A7E9-2CF3-4636-9C7A-D18E5C532359}" type="presOf" srcId="{850C06D5-1222-4274-990E-DB68D828C893}" destId="{B568D28C-8E64-4C82-A26E-E2547A23123B}" srcOrd="1" destOrd="0" presId="urn:microsoft.com/office/officeart/2016/7/layout/LinearBlockProcessNumbered"/>
    <dgm:cxn modelId="{4228E2FD-77B3-4F0D-983F-5629F590E592}" srcId="{08F48595-1D7D-4FD8-88BA-F83B31E38A7B}" destId="{08C59741-50BB-4848-B248-8080E68C0228}" srcOrd="5" destOrd="0" parTransId="{2F2E3C29-4FA6-4AD9-96B2-241C22F8360D}" sibTransId="{C78D6D30-CDA3-48C0-BB81-EE8280928D48}"/>
    <dgm:cxn modelId="{A8E2A482-CFE6-4F01-9384-F1970E502DCE}" type="presParOf" srcId="{519956CB-FDFD-48DC-A62E-25DF7106C220}" destId="{AEF2678A-3B8F-4E5C-8971-A48EB9F78E69}" srcOrd="0" destOrd="0" presId="urn:microsoft.com/office/officeart/2016/7/layout/LinearBlockProcessNumbered"/>
    <dgm:cxn modelId="{6F5AAB78-ED0C-4B08-AC97-271956EC2B00}" type="presParOf" srcId="{AEF2678A-3B8F-4E5C-8971-A48EB9F78E69}" destId="{C4D9CE18-F641-4B7A-B5D4-977E5DDE1BDA}" srcOrd="0" destOrd="0" presId="urn:microsoft.com/office/officeart/2016/7/layout/LinearBlockProcessNumbered"/>
    <dgm:cxn modelId="{DE8223AE-A70F-4154-8760-A370622F5B94}" type="presParOf" srcId="{AEF2678A-3B8F-4E5C-8971-A48EB9F78E69}" destId="{733C63A0-BF9D-49EC-99EC-520B5CF7B91E}" srcOrd="1" destOrd="0" presId="urn:microsoft.com/office/officeart/2016/7/layout/LinearBlockProcessNumbered"/>
    <dgm:cxn modelId="{4329F227-6E01-432E-813F-23389A96BCC9}" type="presParOf" srcId="{AEF2678A-3B8F-4E5C-8971-A48EB9F78E69}" destId="{4B745A01-2EE6-4AA7-8563-551CFE9BBD7A}" srcOrd="2" destOrd="0" presId="urn:microsoft.com/office/officeart/2016/7/layout/LinearBlockProcessNumbered"/>
    <dgm:cxn modelId="{23C3CF25-ECE3-4118-AA3D-53757133EEC0}" type="presParOf" srcId="{519956CB-FDFD-48DC-A62E-25DF7106C220}" destId="{6F29C501-8045-4E73-8D37-45C2E4CEFCB1}" srcOrd="1" destOrd="0" presId="urn:microsoft.com/office/officeart/2016/7/layout/LinearBlockProcessNumbered"/>
    <dgm:cxn modelId="{4ED98453-54FC-4376-A526-593128F8C6C7}" type="presParOf" srcId="{519956CB-FDFD-48DC-A62E-25DF7106C220}" destId="{B5440478-C689-4778-92F6-AC458D663D12}" srcOrd="2" destOrd="0" presId="urn:microsoft.com/office/officeart/2016/7/layout/LinearBlockProcessNumbered"/>
    <dgm:cxn modelId="{4FA2C19C-424F-4501-BC49-E01050F81A5B}" type="presParOf" srcId="{B5440478-C689-4778-92F6-AC458D663D12}" destId="{0440939C-6EA0-44D7-B1FD-E82D2BFFEC50}" srcOrd="0" destOrd="0" presId="urn:microsoft.com/office/officeart/2016/7/layout/LinearBlockProcessNumbered"/>
    <dgm:cxn modelId="{5B8DE188-5DF2-4916-B2BB-5271D5E35391}" type="presParOf" srcId="{B5440478-C689-4778-92F6-AC458D663D12}" destId="{55F15868-B7E6-4EE4-9FE0-67707C93F0D8}" srcOrd="1" destOrd="0" presId="urn:microsoft.com/office/officeart/2016/7/layout/LinearBlockProcessNumbered"/>
    <dgm:cxn modelId="{B933B72C-0ECC-4F1D-8D48-7F9E54797DD2}" type="presParOf" srcId="{B5440478-C689-4778-92F6-AC458D663D12}" destId="{AA38355A-B570-42D4-A17D-FB4590F5C532}" srcOrd="2" destOrd="0" presId="urn:microsoft.com/office/officeart/2016/7/layout/LinearBlockProcessNumbered"/>
    <dgm:cxn modelId="{71D25F25-5096-4D94-8AE0-3728D28940B4}" type="presParOf" srcId="{519956CB-FDFD-48DC-A62E-25DF7106C220}" destId="{1C29CA34-8C5A-49AD-8DB8-6323394EEC13}" srcOrd="3" destOrd="0" presId="urn:microsoft.com/office/officeart/2016/7/layout/LinearBlockProcessNumbered"/>
    <dgm:cxn modelId="{249B290E-A6A0-4D92-8F93-E9E203EC4F08}" type="presParOf" srcId="{519956CB-FDFD-48DC-A62E-25DF7106C220}" destId="{D9B1C815-F5C3-4217-B4CE-159D32880220}" srcOrd="4" destOrd="0" presId="urn:microsoft.com/office/officeart/2016/7/layout/LinearBlockProcessNumbered"/>
    <dgm:cxn modelId="{5200326B-D697-4178-903B-915EC8FEDEEA}" type="presParOf" srcId="{D9B1C815-F5C3-4217-B4CE-159D32880220}" destId="{8ADB3F29-0971-4B22-A58D-10EBCE2A5C3B}" srcOrd="0" destOrd="0" presId="urn:microsoft.com/office/officeart/2016/7/layout/LinearBlockProcessNumbered"/>
    <dgm:cxn modelId="{5F83B9D3-913D-49F7-A4C8-799DFC654473}" type="presParOf" srcId="{D9B1C815-F5C3-4217-B4CE-159D32880220}" destId="{7F07584F-9DC2-48D1-A73E-93CA4AA0B2E5}" srcOrd="1" destOrd="0" presId="urn:microsoft.com/office/officeart/2016/7/layout/LinearBlockProcessNumbered"/>
    <dgm:cxn modelId="{BFD39850-35ED-401F-A8CB-5ABB0F280DD1}" type="presParOf" srcId="{D9B1C815-F5C3-4217-B4CE-159D32880220}" destId="{B568D28C-8E64-4C82-A26E-E2547A23123B}" srcOrd="2" destOrd="0" presId="urn:microsoft.com/office/officeart/2016/7/layout/LinearBlockProcessNumbered"/>
    <dgm:cxn modelId="{CEE6967C-EE7B-4FB7-B3D5-260D0CBC628D}" type="presParOf" srcId="{519956CB-FDFD-48DC-A62E-25DF7106C220}" destId="{07B35578-F9FF-476D-97E8-5143E632595C}" srcOrd="5" destOrd="0" presId="urn:microsoft.com/office/officeart/2016/7/layout/LinearBlockProcessNumbered"/>
    <dgm:cxn modelId="{D7D7BDF5-C983-4023-AE21-0501BDBF364D}" type="presParOf" srcId="{519956CB-FDFD-48DC-A62E-25DF7106C220}" destId="{2087C1B9-DE58-47C2-A294-E6256F810AE6}" srcOrd="6" destOrd="0" presId="urn:microsoft.com/office/officeart/2016/7/layout/LinearBlockProcessNumbered"/>
    <dgm:cxn modelId="{AA9CE5A9-C830-46EF-87B2-811A0670647F}" type="presParOf" srcId="{2087C1B9-DE58-47C2-A294-E6256F810AE6}" destId="{2487040F-C6FA-4AFB-B83F-386A26BD5F9D}" srcOrd="0" destOrd="0" presId="urn:microsoft.com/office/officeart/2016/7/layout/LinearBlockProcessNumbered"/>
    <dgm:cxn modelId="{85E546DA-ED66-497E-99EF-2C7928FEE6BC}" type="presParOf" srcId="{2087C1B9-DE58-47C2-A294-E6256F810AE6}" destId="{4CC0656F-7943-4D5A-92CE-5518C1C081BB}" srcOrd="1" destOrd="0" presId="urn:microsoft.com/office/officeart/2016/7/layout/LinearBlockProcessNumbered"/>
    <dgm:cxn modelId="{AF6E7C30-C79D-4001-AEC1-0D82FCC19286}" type="presParOf" srcId="{2087C1B9-DE58-47C2-A294-E6256F810AE6}" destId="{D8EA6855-0132-4EE7-9FB7-E9557A4349D4}" srcOrd="2" destOrd="0" presId="urn:microsoft.com/office/officeart/2016/7/layout/LinearBlockProcessNumbered"/>
    <dgm:cxn modelId="{C69DCCAB-92A3-4CEF-8544-F52FD9311703}" type="presParOf" srcId="{519956CB-FDFD-48DC-A62E-25DF7106C220}" destId="{A5C4BBD3-6B2E-45DB-8C10-116D7E716C2A}" srcOrd="7" destOrd="0" presId="urn:microsoft.com/office/officeart/2016/7/layout/LinearBlockProcessNumbered"/>
    <dgm:cxn modelId="{670CBF13-8B2D-4838-86AF-44FF8F32E161}" type="presParOf" srcId="{519956CB-FDFD-48DC-A62E-25DF7106C220}" destId="{58005D61-FCA6-4481-A53C-B94931101F15}" srcOrd="8" destOrd="0" presId="urn:microsoft.com/office/officeart/2016/7/layout/LinearBlockProcessNumbered"/>
    <dgm:cxn modelId="{01E43D2E-D2DD-4EA5-977E-1408F7AE71E2}" type="presParOf" srcId="{58005D61-FCA6-4481-A53C-B94931101F15}" destId="{82E8D157-6084-4506-97F0-DDC0BBF68161}" srcOrd="0" destOrd="0" presId="urn:microsoft.com/office/officeart/2016/7/layout/LinearBlockProcessNumbered"/>
    <dgm:cxn modelId="{17B9FC8D-49BB-444A-8D8B-D5E24DE90E29}" type="presParOf" srcId="{58005D61-FCA6-4481-A53C-B94931101F15}" destId="{CF2DDC44-2EE4-4A60-8B13-87D1487A62E6}" srcOrd="1" destOrd="0" presId="urn:microsoft.com/office/officeart/2016/7/layout/LinearBlockProcessNumbered"/>
    <dgm:cxn modelId="{88F98BDD-DD6E-4365-ABD3-2F4E5419B31E}" type="presParOf" srcId="{58005D61-FCA6-4481-A53C-B94931101F15}" destId="{9DF4AC81-36C9-4537-9A17-1A2DA265B657}" srcOrd="2" destOrd="0" presId="urn:microsoft.com/office/officeart/2016/7/layout/LinearBlockProcessNumbered"/>
    <dgm:cxn modelId="{A89CD0FB-1617-4B32-91AE-ED3ACBB646BE}" type="presParOf" srcId="{519956CB-FDFD-48DC-A62E-25DF7106C220}" destId="{7E384EC3-8ADB-4F11-B9D9-0F686C585B5B}" srcOrd="9" destOrd="0" presId="urn:microsoft.com/office/officeart/2016/7/layout/LinearBlockProcessNumbered"/>
    <dgm:cxn modelId="{C8B4B083-B3DC-42A7-AFEE-FA70A6D41E61}" type="presParOf" srcId="{519956CB-FDFD-48DC-A62E-25DF7106C220}" destId="{81812AC2-8607-4693-B6AB-2E169FFF4BE5}" srcOrd="10" destOrd="0" presId="urn:microsoft.com/office/officeart/2016/7/layout/LinearBlockProcessNumbered"/>
    <dgm:cxn modelId="{6373A489-6657-4A40-B5E9-C3F917B69D3D}" type="presParOf" srcId="{81812AC2-8607-4693-B6AB-2E169FFF4BE5}" destId="{E53166F4-08C4-4EE8-B3A1-87EE2ABEEDC3}" srcOrd="0" destOrd="0" presId="urn:microsoft.com/office/officeart/2016/7/layout/LinearBlockProcessNumbered"/>
    <dgm:cxn modelId="{5B1CC0CA-202E-408F-A8E9-CFD8CEC44677}" type="presParOf" srcId="{81812AC2-8607-4693-B6AB-2E169FFF4BE5}" destId="{EEFC8BF1-8049-40E4-8FA2-89FF96E8DD9F}" srcOrd="1" destOrd="0" presId="urn:microsoft.com/office/officeart/2016/7/layout/LinearBlockProcessNumbered"/>
    <dgm:cxn modelId="{3FE9D9BF-AE35-4A14-9189-2A6D9337371F}" type="presParOf" srcId="{81812AC2-8607-4693-B6AB-2E169FFF4BE5}" destId="{C05B894B-E474-46B4-BA11-6AE0236B5837}" srcOrd="2" destOrd="0" presId="urn:microsoft.com/office/officeart/2016/7/layout/LinearBlockProcessNumbered"/>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02A4BFAC-33F6-4C20-88F4-30F78A2CC23B}" type="doc">
      <dgm:prSet loTypeId="urn:microsoft.com/office/officeart/2005/8/layout/list1" loCatId="list" qsTypeId="urn:microsoft.com/office/officeart/2005/8/quickstyle/simple2" qsCatId="simple" csTypeId="urn:microsoft.com/office/officeart/2005/8/colors/colorful1" csCatId="colorful"/>
      <dgm:spPr/>
      <dgm:t>
        <a:bodyPr/>
        <a:lstStyle/>
        <a:p>
          <a:endParaRPr lang="en-US"/>
        </a:p>
      </dgm:t>
    </dgm:pt>
    <dgm:pt modelId="{9F4CA546-846A-486A-B7D8-F76686751F0E}">
      <dgm:prSet custT="1"/>
      <dgm:spPr/>
      <dgm:t>
        <a:bodyPr/>
        <a:lstStyle/>
        <a:p>
          <a:r>
            <a:rPr lang="en-US" sz="1600" dirty="0"/>
            <a:t>Safety Documents can be found on the FuelMart website at</a:t>
          </a:r>
        </a:p>
      </dgm:t>
    </dgm:pt>
    <dgm:pt modelId="{A543E1B4-E697-478B-BA71-DF2825719B73}" type="parTrans" cxnId="{DD23D41A-4A07-4A80-A665-7B2962ABFBD1}">
      <dgm:prSet/>
      <dgm:spPr/>
      <dgm:t>
        <a:bodyPr/>
        <a:lstStyle/>
        <a:p>
          <a:endParaRPr lang="en-US"/>
        </a:p>
      </dgm:t>
    </dgm:pt>
    <dgm:pt modelId="{B2F9B6F3-1C7F-4B04-BC0C-A7D3CE32F5DB}" type="sibTrans" cxnId="{DD23D41A-4A07-4A80-A665-7B2962ABFBD1}">
      <dgm:prSet/>
      <dgm:spPr/>
      <dgm:t>
        <a:bodyPr/>
        <a:lstStyle/>
        <a:p>
          <a:endParaRPr lang="en-US"/>
        </a:p>
      </dgm:t>
    </dgm:pt>
    <dgm:pt modelId="{C691FF94-4552-43A0-A192-89CAC0F452BC}">
      <dgm:prSet custT="1"/>
      <dgm:spPr/>
      <dgm:t>
        <a:bodyPr/>
        <a:lstStyle/>
        <a:p>
          <a:r>
            <a:rPr lang="en-US" sz="2000" dirty="0">
              <a:solidFill>
                <a:srgbClr val="0066FF"/>
              </a:solidFill>
              <a:hlinkClick xmlns:r="http://schemas.openxmlformats.org/officeDocument/2006/relationships" r:id="rId1">
                <a:extLst>
                  <a:ext uri="{A12FA001-AC4F-418D-AE19-62706E023703}">
                    <ahyp:hlinkClr xmlns:ahyp="http://schemas.microsoft.com/office/drawing/2018/hyperlinkcolor" val="tx"/>
                  </a:ext>
                </a:extLst>
              </a:hlinkClick>
            </a:rPr>
            <a:t>www.fuelmart.com/docs.php</a:t>
          </a:r>
          <a:endParaRPr lang="en-US" sz="2000" dirty="0">
            <a:solidFill>
              <a:srgbClr val="0066FF"/>
            </a:solidFill>
          </a:endParaRPr>
        </a:p>
      </dgm:t>
    </dgm:pt>
    <dgm:pt modelId="{36D8F27E-B470-4A17-A4D4-FC540392A69C}" type="parTrans" cxnId="{239F80C3-A236-4A5E-ADD3-AD0D9646F0CF}">
      <dgm:prSet/>
      <dgm:spPr/>
      <dgm:t>
        <a:bodyPr/>
        <a:lstStyle/>
        <a:p>
          <a:endParaRPr lang="en-US"/>
        </a:p>
      </dgm:t>
    </dgm:pt>
    <dgm:pt modelId="{29D013CC-EAC0-446C-A3D1-5160642CC025}" type="sibTrans" cxnId="{239F80C3-A236-4A5E-ADD3-AD0D9646F0CF}">
      <dgm:prSet/>
      <dgm:spPr/>
      <dgm:t>
        <a:bodyPr/>
        <a:lstStyle/>
        <a:p>
          <a:endParaRPr lang="en-US"/>
        </a:p>
      </dgm:t>
    </dgm:pt>
    <dgm:pt modelId="{5D34DE4B-6154-4030-9D9A-C1BDA2BCE86F}">
      <dgm:prSet custT="1"/>
      <dgm:spPr/>
      <dgm:t>
        <a:bodyPr/>
        <a:lstStyle/>
        <a:p>
          <a:r>
            <a:rPr lang="en-US" sz="2000" dirty="0"/>
            <a:t>Incident Forms, Monthly Inspection Forms, Employee Injury Forms</a:t>
          </a:r>
        </a:p>
      </dgm:t>
    </dgm:pt>
    <dgm:pt modelId="{318DFBD7-9767-4176-BF3D-4A68182D52AC}" type="parTrans" cxnId="{BF7DDBFB-2A7D-47F3-9B9B-EB4B14A60D2D}">
      <dgm:prSet/>
      <dgm:spPr/>
      <dgm:t>
        <a:bodyPr/>
        <a:lstStyle/>
        <a:p>
          <a:endParaRPr lang="en-US"/>
        </a:p>
      </dgm:t>
    </dgm:pt>
    <dgm:pt modelId="{34F2C6DD-9D4A-48F2-A82E-CCFDDC0BE83B}" type="sibTrans" cxnId="{BF7DDBFB-2A7D-47F3-9B9B-EB4B14A60D2D}">
      <dgm:prSet/>
      <dgm:spPr/>
      <dgm:t>
        <a:bodyPr/>
        <a:lstStyle/>
        <a:p>
          <a:endParaRPr lang="en-US"/>
        </a:p>
      </dgm:t>
    </dgm:pt>
    <dgm:pt modelId="{2F79C281-BCCD-4199-B201-599E21DD2DF6}">
      <dgm:prSet custT="1"/>
      <dgm:spPr/>
      <dgm:t>
        <a:bodyPr/>
        <a:lstStyle/>
        <a:p>
          <a:r>
            <a:rPr lang="en-US" sz="1600" dirty="0"/>
            <a:t>Other documents on the website include</a:t>
          </a:r>
        </a:p>
      </dgm:t>
    </dgm:pt>
    <dgm:pt modelId="{B336E48E-10B9-40FF-9DEF-F69CA771DD2D}" type="parTrans" cxnId="{446647C6-A7CA-4C0C-8173-B7DB54BDC224}">
      <dgm:prSet/>
      <dgm:spPr/>
      <dgm:t>
        <a:bodyPr/>
        <a:lstStyle/>
        <a:p>
          <a:endParaRPr lang="en-US"/>
        </a:p>
      </dgm:t>
    </dgm:pt>
    <dgm:pt modelId="{BC72D8C0-1446-4DD1-8F26-7F25A5398C94}" type="sibTrans" cxnId="{446647C6-A7CA-4C0C-8173-B7DB54BDC224}">
      <dgm:prSet/>
      <dgm:spPr/>
      <dgm:t>
        <a:bodyPr/>
        <a:lstStyle/>
        <a:p>
          <a:endParaRPr lang="en-US"/>
        </a:p>
      </dgm:t>
    </dgm:pt>
    <dgm:pt modelId="{21A512FE-DD5C-4A56-9582-74656269E644}">
      <dgm:prSet custT="1"/>
      <dgm:spPr/>
      <dgm:t>
        <a:bodyPr/>
        <a:lstStyle/>
        <a:p>
          <a:r>
            <a:rPr lang="en-US" sz="2000" dirty="0"/>
            <a:t>Class C certifications and training</a:t>
          </a:r>
        </a:p>
      </dgm:t>
    </dgm:pt>
    <dgm:pt modelId="{007C18BC-28E2-4CA8-A899-B60905F88904}" type="parTrans" cxnId="{FB164C59-246E-4901-ACD9-3EB095F47B6F}">
      <dgm:prSet/>
      <dgm:spPr/>
      <dgm:t>
        <a:bodyPr/>
        <a:lstStyle/>
        <a:p>
          <a:endParaRPr lang="en-US"/>
        </a:p>
      </dgm:t>
    </dgm:pt>
    <dgm:pt modelId="{0BC63049-32EE-495C-BEA9-A9D70C288958}" type="sibTrans" cxnId="{FB164C59-246E-4901-ACD9-3EB095F47B6F}">
      <dgm:prSet/>
      <dgm:spPr/>
      <dgm:t>
        <a:bodyPr/>
        <a:lstStyle/>
        <a:p>
          <a:endParaRPr lang="en-US"/>
        </a:p>
      </dgm:t>
    </dgm:pt>
    <dgm:pt modelId="{B384B0EF-D799-4EFE-9B45-516FAFF78A43}">
      <dgm:prSet custT="1"/>
      <dgm:spPr/>
      <dgm:t>
        <a:bodyPr/>
        <a:lstStyle/>
        <a:p>
          <a:r>
            <a:rPr lang="en-US" sz="2000" dirty="0"/>
            <a:t>Employment documents (i.e. policies, procedures and forms)</a:t>
          </a:r>
        </a:p>
      </dgm:t>
    </dgm:pt>
    <dgm:pt modelId="{C82882A8-2FBC-4B01-B746-6514F8592EF2}" type="parTrans" cxnId="{ACD99856-A82C-48E6-873F-1835F0342CC1}">
      <dgm:prSet/>
      <dgm:spPr/>
      <dgm:t>
        <a:bodyPr/>
        <a:lstStyle/>
        <a:p>
          <a:endParaRPr lang="en-US"/>
        </a:p>
      </dgm:t>
    </dgm:pt>
    <dgm:pt modelId="{522901EE-9D18-43EE-9081-A2D29AAD9715}" type="sibTrans" cxnId="{ACD99856-A82C-48E6-873F-1835F0342CC1}">
      <dgm:prSet/>
      <dgm:spPr/>
      <dgm:t>
        <a:bodyPr/>
        <a:lstStyle/>
        <a:p>
          <a:endParaRPr lang="en-US"/>
        </a:p>
      </dgm:t>
    </dgm:pt>
    <dgm:pt modelId="{42A58B58-327F-497F-A714-ED3F28C537D5}">
      <dgm:prSet custT="1"/>
      <dgm:spPr/>
      <dgm:t>
        <a:bodyPr/>
        <a:lstStyle/>
        <a:p>
          <a:r>
            <a:rPr lang="en-US" sz="2000" dirty="0"/>
            <a:t>People Matter information</a:t>
          </a:r>
        </a:p>
      </dgm:t>
    </dgm:pt>
    <dgm:pt modelId="{CD7DDC96-AEA4-434B-8B73-2179C9CAFEC4}" type="parTrans" cxnId="{B15F44DA-7A94-43A1-868D-B672EDACDE35}">
      <dgm:prSet/>
      <dgm:spPr/>
      <dgm:t>
        <a:bodyPr/>
        <a:lstStyle/>
        <a:p>
          <a:endParaRPr lang="en-US"/>
        </a:p>
      </dgm:t>
    </dgm:pt>
    <dgm:pt modelId="{C2FC3998-B4E8-48E1-A1D1-AC0B59C33965}" type="sibTrans" cxnId="{B15F44DA-7A94-43A1-868D-B672EDACDE35}">
      <dgm:prSet/>
      <dgm:spPr/>
      <dgm:t>
        <a:bodyPr/>
        <a:lstStyle/>
        <a:p>
          <a:endParaRPr lang="en-US"/>
        </a:p>
      </dgm:t>
    </dgm:pt>
    <dgm:pt modelId="{436119BE-630F-49E0-ACF5-C7195F266364}">
      <dgm:prSet custT="1"/>
      <dgm:spPr/>
      <dgm:t>
        <a:bodyPr/>
        <a:lstStyle/>
        <a:p>
          <a:r>
            <a:rPr lang="en-US" sz="2000" dirty="0"/>
            <a:t>FuelMart handbook</a:t>
          </a:r>
        </a:p>
      </dgm:t>
    </dgm:pt>
    <dgm:pt modelId="{60FE09F2-4549-4889-946E-1A97DEE6A2C8}" type="parTrans" cxnId="{17690130-E60C-414F-B3D2-C83B099C806D}">
      <dgm:prSet/>
      <dgm:spPr/>
      <dgm:t>
        <a:bodyPr/>
        <a:lstStyle/>
        <a:p>
          <a:endParaRPr lang="en-US"/>
        </a:p>
      </dgm:t>
    </dgm:pt>
    <dgm:pt modelId="{781B99DF-CB84-4E43-A26E-84CA2D09F098}" type="sibTrans" cxnId="{17690130-E60C-414F-B3D2-C83B099C806D}">
      <dgm:prSet/>
      <dgm:spPr/>
      <dgm:t>
        <a:bodyPr/>
        <a:lstStyle/>
        <a:p>
          <a:endParaRPr lang="en-US"/>
        </a:p>
      </dgm:t>
    </dgm:pt>
    <dgm:pt modelId="{93523CEF-F61D-4336-A658-2D5349E6673B}">
      <dgm:prSet custT="1"/>
      <dgm:spPr/>
      <dgm:t>
        <a:bodyPr/>
        <a:lstStyle/>
        <a:p>
          <a:r>
            <a:rPr lang="en-US" sz="2000" dirty="0"/>
            <a:t>SNAP EBT video </a:t>
          </a:r>
        </a:p>
      </dgm:t>
    </dgm:pt>
    <dgm:pt modelId="{827BF6FF-2C13-480E-9E86-FB56186BA0B2}" type="parTrans" cxnId="{3996B84E-34A8-4684-9210-0860E2D4CCB8}">
      <dgm:prSet/>
      <dgm:spPr/>
      <dgm:t>
        <a:bodyPr/>
        <a:lstStyle/>
        <a:p>
          <a:endParaRPr lang="en-US"/>
        </a:p>
      </dgm:t>
    </dgm:pt>
    <dgm:pt modelId="{06827878-6F24-4F47-8B16-D4F2D4C0A8E1}" type="sibTrans" cxnId="{3996B84E-34A8-4684-9210-0860E2D4CCB8}">
      <dgm:prSet/>
      <dgm:spPr/>
      <dgm:t>
        <a:bodyPr/>
        <a:lstStyle/>
        <a:p>
          <a:endParaRPr lang="en-US"/>
        </a:p>
      </dgm:t>
    </dgm:pt>
    <dgm:pt modelId="{CB9DE7FB-CA6C-4659-8B13-E85A4AEB4DF4}">
      <dgm:prSet custT="1"/>
      <dgm:spPr/>
      <dgm:t>
        <a:bodyPr/>
        <a:lstStyle/>
        <a:p>
          <a:r>
            <a:rPr lang="en-US" sz="2000" dirty="0"/>
            <a:t>Standard retail policies and procedures</a:t>
          </a:r>
        </a:p>
      </dgm:t>
    </dgm:pt>
    <dgm:pt modelId="{15072FAE-5026-497F-8252-78FE9ABF91EC}" type="parTrans" cxnId="{887FD9C4-187E-4797-8EE5-2624E009BA32}">
      <dgm:prSet/>
      <dgm:spPr/>
      <dgm:t>
        <a:bodyPr/>
        <a:lstStyle/>
        <a:p>
          <a:endParaRPr lang="en-US"/>
        </a:p>
      </dgm:t>
    </dgm:pt>
    <dgm:pt modelId="{C17B52BF-00D1-4DF3-844F-FD5D4CA6B9D8}" type="sibTrans" cxnId="{887FD9C4-187E-4797-8EE5-2624E009BA32}">
      <dgm:prSet/>
      <dgm:spPr/>
      <dgm:t>
        <a:bodyPr/>
        <a:lstStyle/>
        <a:p>
          <a:endParaRPr lang="en-US"/>
        </a:p>
      </dgm:t>
    </dgm:pt>
    <dgm:pt modelId="{C14B5CBC-6519-4E3D-A796-7B99FE7EBF00}" type="pres">
      <dgm:prSet presAssocID="{02A4BFAC-33F6-4C20-88F4-30F78A2CC23B}" presName="linear" presStyleCnt="0">
        <dgm:presLayoutVars>
          <dgm:dir/>
          <dgm:animLvl val="lvl"/>
          <dgm:resizeHandles val="exact"/>
        </dgm:presLayoutVars>
      </dgm:prSet>
      <dgm:spPr/>
    </dgm:pt>
    <dgm:pt modelId="{024A92CC-B73A-4CC6-8383-F4F0DA006F77}" type="pres">
      <dgm:prSet presAssocID="{9F4CA546-846A-486A-B7D8-F76686751F0E}" presName="parentLin" presStyleCnt="0"/>
      <dgm:spPr/>
    </dgm:pt>
    <dgm:pt modelId="{CD93F35A-FE60-457F-91C9-C1AC968F3673}" type="pres">
      <dgm:prSet presAssocID="{9F4CA546-846A-486A-B7D8-F76686751F0E}" presName="parentLeftMargin" presStyleLbl="node1" presStyleIdx="0" presStyleCnt="2"/>
      <dgm:spPr/>
    </dgm:pt>
    <dgm:pt modelId="{1E4B5426-FA88-4538-904A-54BBC2357403}" type="pres">
      <dgm:prSet presAssocID="{9F4CA546-846A-486A-B7D8-F76686751F0E}" presName="parentText" presStyleLbl="node1" presStyleIdx="0" presStyleCnt="2">
        <dgm:presLayoutVars>
          <dgm:chMax val="0"/>
          <dgm:bulletEnabled val="1"/>
        </dgm:presLayoutVars>
      </dgm:prSet>
      <dgm:spPr/>
    </dgm:pt>
    <dgm:pt modelId="{E9113BBB-0B2A-4D37-B678-C3BB5D76F255}" type="pres">
      <dgm:prSet presAssocID="{9F4CA546-846A-486A-B7D8-F76686751F0E}" presName="negativeSpace" presStyleCnt="0"/>
      <dgm:spPr/>
    </dgm:pt>
    <dgm:pt modelId="{BC815140-86F2-4203-A606-6AA881302B3C}" type="pres">
      <dgm:prSet presAssocID="{9F4CA546-846A-486A-B7D8-F76686751F0E}" presName="childText" presStyleLbl="conFgAcc1" presStyleIdx="0" presStyleCnt="2">
        <dgm:presLayoutVars>
          <dgm:bulletEnabled val="1"/>
        </dgm:presLayoutVars>
      </dgm:prSet>
      <dgm:spPr/>
    </dgm:pt>
    <dgm:pt modelId="{3EAD02EF-69BC-4011-89D4-8C57E9B0EA82}" type="pres">
      <dgm:prSet presAssocID="{B2F9B6F3-1C7F-4B04-BC0C-A7D3CE32F5DB}" presName="spaceBetweenRectangles" presStyleCnt="0"/>
      <dgm:spPr/>
    </dgm:pt>
    <dgm:pt modelId="{22B9681E-A2C1-47E2-AFA1-1D89E516E07F}" type="pres">
      <dgm:prSet presAssocID="{2F79C281-BCCD-4199-B201-599E21DD2DF6}" presName="parentLin" presStyleCnt="0"/>
      <dgm:spPr/>
    </dgm:pt>
    <dgm:pt modelId="{1748E0A1-2518-458F-9848-430C695DB114}" type="pres">
      <dgm:prSet presAssocID="{2F79C281-BCCD-4199-B201-599E21DD2DF6}" presName="parentLeftMargin" presStyleLbl="node1" presStyleIdx="0" presStyleCnt="2"/>
      <dgm:spPr/>
    </dgm:pt>
    <dgm:pt modelId="{01FB2324-08AE-4172-BEEF-F9045830CF2C}" type="pres">
      <dgm:prSet presAssocID="{2F79C281-BCCD-4199-B201-599E21DD2DF6}" presName="parentText" presStyleLbl="node1" presStyleIdx="1" presStyleCnt="2">
        <dgm:presLayoutVars>
          <dgm:chMax val="0"/>
          <dgm:bulletEnabled val="1"/>
        </dgm:presLayoutVars>
      </dgm:prSet>
      <dgm:spPr/>
    </dgm:pt>
    <dgm:pt modelId="{49B2973B-EE1C-40D3-A35D-C99A03449B5B}" type="pres">
      <dgm:prSet presAssocID="{2F79C281-BCCD-4199-B201-599E21DD2DF6}" presName="negativeSpace" presStyleCnt="0"/>
      <dgm:spPr/>
    </dgm:pt>
    <dgm:pt modelId="{582FD0D3-9986-4F1E-AC9C-267D945DA69A}" type="pres">
      <dgm:prSet presAssocID="{2F79C281-BCCD-4199-B201-599E21DD2DF6}" presName="childText" presStyleLbl="conFgAcc1" presStyleIdx="1" presStyleCnt="2">
        <dgm:presLayoutVars>
          <dgm:bulletEnabled val="1"/>
        </dgm:presLayoutVars>
      </dgm:prSet>
      <dgm:spPr/>
    </dgm:pt>
  </dgm:ptLst>
  <dgm:cxnLst>
    <dgm:cxn modelId="{4537B205-04CF-42E6-9FDD-128C27436E1C}" type="presOf" srcId="{21A512FE-DD5C-4A56-9582-74656269E644}" destId="{582FD0D3-9986-4F1E-AC9C-267D945DA69A}" srcOrd="0" destOrd="0" presId="urn:microsoft.com/office/officeart/2005/8/layout/list1"/>
    <dgm:cxn modelId="{DD23D41A-4A07-4A80-A665-7B2962ABFBD1}" srcId="{02A4BFAC-33F6-4C20-88F4-30F78A2CC23B}" destId="{9F4CA546-846A-486A-B7D8-F76686751F0E}" srcOrd="0" destOrd="0" parTransId="{A543E1B4-E697-478B-BA71-DF2825719B73}" sibTransId="{B2F9B6F3-1C7F-4B04-BC0C-A7D3CE32F5DB}"/>
    <dgm:cxn modelId="{A8EF4C2C-6EA2-4741-986E-0AAAE58952C9}" type="presOf" srcId="{C691FF94-4552-43A0-A192-89CAC0F452BC}" destId="{BC815140-86F2-4203-A606-6AA881302B3C}" srcOrd="0" destOrd="0" presId="urn:microsoft.com/office/officeart/2005/8/layout/list1"/>
    <dgm:cxn modelId="{17690130-E60C-414F-B3D2-C83B099C806D}" srcId="{2F79C281-BCCD-4199-B201-599E21DD2DF6}" destId="{436119BE-630F-49E0-ACF5-C7195F266364}" srcOrd="3" destOrd="0" parTransId="{60FE09F2-4549-4889-946E-1A97DEE6A2C8}" sibTransId="{781B99DF-CB84-4E43-A26E-84CA2D09F098}"/>
    <dgm:cxn modelId="{22AAA430-89F3-474E-B2FF-06CEFD913C64}" type="presOf" srcId="{5D34DE4B-6154-4030-9D9A-C1BDA2BCE86F}" destId="{BC815140-86F2-4203-A606-6AA881302B3C}" srcOrd="0" destOrd="1" presId="urn:microsoft.com/office/officeart/2005/8/layout/list1"/>
    <dgm:cxn modelId="{2E061738-A844-47C0-AE35-57D0CEF27CD0}" type="presOf" srcId="{42A58B58-327F-497F-A714-ED3F28C537D5}" destId="{582FD0D3-9986-4F1E-AC9C-267D945DA69A}" srcOrd="0" destOrd="2" presId="urn:microsoft.com/office/officeart/2005/8/layout/list1"/>
    <dgm:cxn modelId="{76BEF860-37AC-4E6D-BF60-28E609DD3205}" type="presOf" srcId="{B384B0EF-D799-4EFE-9B45-516FAFF78A43}" destId="{582FD0D3-9986-4F1E-AC9C-267D945DA69A}" srcOrd="0" destOrd="1" presId="urn:microsoft.com/office/officeart/2005/8/layout/list1"/>
    <dgm:cxn modelId="{A4B18769-E3A0-4A8D-BEA4-80A43A7FA79C}" type="presOf" srcId="{2F79C281-BCCD-4199-B201-599E21DD2DF6}" destId="{1748E0A1-2518-458F-9848-430C695DB114}" srcOrd="0" destOrd="0" presId="urn:microsoft.com/office/officeart/2005/8/layout/list1"/>
    <dgm:cxn modelId="{A6786A6D-EB15-421D-8E65-24E30F433175}" type="presOf" srcId="{02A4BFAC-33F6-4C20-88F4-30F78A2CC23B}" destId="{C14B5CBC-6519-4E3D-A796-7B99FE7EBF00}" srcOrd="0" destOrd="0" presId="urn:microsoft.com/office/officeart/2005/8/layout/list1"/>
    <dgm:cxn modelId="{3996B84E-34A8-4684-9210-0860E2D4CCB8}" srcId="{2F79C281-BCCD-4199-B201-599E21DD2DF6}" destId="{93523CEF-F61D-4336-A658-2D5349E6673B}" srcOrd="4" destOrd="0" parTransId="{827BF6FF-2C13-480E-9E86-FB56186BA0B2}" sibTransId="{06827878-6F24-4F47-8B16-D4F2D4C0A8E1}"/>
    <dgm:cxn modelId="{EFB5D955-9D98-40B4-86C2-5FFA2335BB85}" type="presOf" srcId="{CB9DE7FB-CA6C-4659-8B13-E85A4AEB4DF4}" destId="{582FD0D3-9986-4F1E-AC9C-267D945DA69A}" srcOrd="0" destOrd="5" presId="urn:microsoft.com/office/officeart/2005/8/layout/list1"/>
    <dgm:cxn modelId="{ACD99856-A82C-48E6-873F-1835F0342CC1}" srcId="{2F79C281-BCCD-4199-B201-599E21DD2DF6}" destId="{B384B0EF-D799-4EFE-9B45-516FAFF78A43}" srcOrd="1" destOrd="0" parTransId="{C82882A8-2FBC-4B01-B746-6514F8592EF2}" sibTransId="{522901EE-9D18-43EE-9081-A2D29AAD9715}"/>
    <dgm:cxn modelId="{FB164C59-246E-4901-ACD9-3EB095F47B6F}" srcId="{2F79C281-BCCD-4199-B201-599E21DD2DF6}" destId="{21A512FE-DD5C-4A56-9582-74656269E644}" srcOrd="0" destOrd="0" parTransId="{007C18BC-28E2-4CA8-A899-B60905F88904}" sibTransId="{0BC63049-32EE-495C-BEA9-A9D70C288958}"/>
    <dgm:cxn modelId="{58630B92-EBA2-4331-BFC5-D7A26307567C}" type="presOf" srcId="{9F4CA546-846A-486A-B7D8-F76686751F0E}" destId="{1E4B5426-FA88-4538-904A-54BBC2357403}" srcOrd="1" destOrd="0" presId="urn:microsoft.com/office/officeart/2005/8/layout/list1"/>
    <dgm:cxn modelId="{4F2A17B1-259D-41C7-BAFF-394D74ABDB14}" type="presOf" srcId="{9F4CA546-846A-486A-B7D8-F76686751F0E}" destId="{CD93F35A-FE60-457F-91C9-C1AC968F3673}" srcOrd="0" destOrd="0" presId="urn:microsoft.com/office/officeart/2005/8/layout/list1"/>
    <dgm:cxn modelId="{239F80C3-A236-4A5E-ADD3-AD0D9646F0CF}" srcId="{9F4CA546-846A-486A-B7D8-F76686751F0E}" destId="{C691FF94-4552-43A0-A192-89CAC0F452BC}" srcOrd="0" destOrd="0" parTransId="{36D8F27E-B470-4A17-A4D4-FC540392A69C}" sibTransId="{29D013CC-EAC0-446C-A3D1-5160642CC025}"/>
    <dgm:cxn modelId="{887FD9C4-187E-4797-8EE5-2624E009BA32}" srcId="{2F79C281-BCCD-4199-B201-599E21DD2DF6}" destId="{CB9DE7FB-CA6C-4659-8B13-E85A4AEB4DF4}" srcOrd="5" destOrd="0" parTransId="{15072FAE-5026-497F-8252-78FE9ABF91EC}" sibTransId="{C17B52BF-00D1-4DF3-844F-FD5D4CA6B9D8}"/>
    <dgm:cxn modelId="{446647C6-A7CA-4C0C-8173-B7DB54BDC224}" srcId="{02A4BFAC-33F6-4C20-88F4-30F78A2CC23B}" destId="{2F79C281-BCCD-4199-B201-599E21DD2DF6}" srcOrd="1" destOrd="0" parTransId="{B336E48E-10B9-40FF-9DEF-F69CA771DD2D}" sibTransId="{BC72D8C0-1446-4DD1-8F26-7F25A5398C94}"/>
    <dgm:cxn modelId="{B15F44DA-7A94-43A1-868D-B672EDACDE35}" srcId="{2F79C281-BCCD-4199-B201-599E21DD2DF6}" destId="{42A58B58-327F-497F-A714-ED3F28C537D5}" srcOrd="2" destOrd="0" parTransId="{CD7DDC96-AEA4-434B-8B73-2179C9CAFEC4}" sibTransId="{C2FC3998-B4E8-48E1-A1D1-AC0B59C33965}"/>
    <dgm:cxn modelId="{B92F42DD-0C0F-45CB-9675-63EB006DDA0D}" type="presOf" srcId="{93523CEF-F61D-4336-A658-2D5349E6673B}" destId="{582FD0D3-9986-4F1E-AC9C-267D945DA69A}" srcOrd="0" destOrd="4" presId="urn:microsoft.com/office/officeart/2005/8/layout/list1"/>
    <dgm:cxn modelId="{B99CAAE1-43FF-4FD6-A393-8D5E28109B11}" type="presOf" srcId="{436119BE-630F-49E0-ACF5-C7195F266364}" destId="{582FD0D3-9986-4F1E-AC9C-267D945DA69A}" srcOrd="0" destOrd="3" presId="urn:microsoft.com/office/officeart/2005/8/layout/list1"/>
    <dgm:cxn modelId="{AEE95EF5-3A54-4683-839C-2623CDADE3B2}" type="presOf" srcId="{2F79C281-BCCD-4199-B201-599E21DD2DF6}" destId="{01FB2324-08AE-4172-BEEF-F9045830CF2C}" srcOrd="1" destOrd="0" presId="urn:microsoft.com/office/officeart/2005/8/layout/list1"/>
    <dgm:cxn modelId="{BF7DDBFB-2A7D-47F3-9B9B-EB4B14A60D2D}" srcId="{9F4CA546-846A-486A-B7D8-F76686751F0E}" destId="{5D34DE4B-6154-4030-9D9A-C1BDA2BCE86F}" srcOrd="1" destOrd="0" parTransId="{318DFBD7-9767-4176-BF3D-4A68182D52AC}" sibTransId="{34F2C6DD-9D4A-48F2-A82E-CCFDDC0BE83B}"/>
    <dgm:cxn modelId="{42FD049F-06F6-49EA-B6A6-D7533CEF05E7}" type="presParOf" srcId="{C14B5CBC-6519-4E3D-A796-7B99FE7EBF00}" destId="{024A92CC-B73A-4CC6-8383-F4F0DA006F77}" srcOrd="0" destOrd="0" presId="urn:microsoft.com/office/officeart/2005/8/layout/list1"/>
    <dgm:cxn modelId="{72BC02D3-07CA-4D48-AE3A-7607D1AD09E6}" type="presParOf" srcId="{024A92CC-B73A-4CC6-8383-F4F0DA006F77}" destId="{CD93F35A-FE60-457F-91C9-C1AC968F3673}" srcOrd="0" destOrd="0" presId="urn:microsoft.com/office/officeart/2005/8/layout/list1"/>
    <dgm:cxn modelId="{A2C821D8-B402-4B4F-8ED1-48657E5713F7}" type="presParOf" srcId="{024A92CC-B73A-4CC6-8383-F4F0DA006F77}" destId="{1E4B5426-FA88-4538-904A-54BBC2357403}" srcOrd="1" destOrd="0" presId="urn:microsoft.com/office/officeart/2005/8/layout/list1"/>
    <dgm:cxn modelId="{A3E8F050-C734-4F52-8E74-CCE001A2E212}" type="presParOf" srcId="{C14B5CBC-6519-4E3D-A796-7B99FE7EBF00}" destId="{E9113BBB-0B2A-4D37-B678-C3BB5D76F255}" srcOrd="1" destOrd="0" presId="urn:microsoft.com/office/officeart/2005/8/layout/list1"/>
    <dgm:cxn modelId="{76B20A0A-9E66-466B-B276-6554BAE86137}" type="presParOf" srcId="{C14B5CBC-6519-4E3D-A796-7B99FE7EBF00}" destId="{BC815140-86F2-4203-A606-6AA881302B3C}" srcOrd="2" destOrd="0" presId="urn:microsoft.com/office/officeart/2005/8/layout/list1"/>
    <dgm:cxn modelId="{DA3DA03F-35E9-4B3F-B6B4-BB1099BC9209}" type="presParOf" srcId="{C14B5CBC-6519-4E3D-A796-7B99FE7EBF00}" destId="{3EAD02EF-69BC-4011-89D4-8C57E9B0EA82}" srcOrd="3" destOrd="0" presId="urn:microsoft.com/office/officeart/2005/8/layout/list1"/>
    <dgm:cxn modelId="{B6DEE792-1CE2-4943-8F66-79D3CA28A975}" type="presParOf" srcId="{C14B5CBC-6519-4E3D-A796-7B99FE7EBF00}" destId="{22B9681E-A2C1-47E2-AFA1-1D89E516E07F}" srcOrd="4" destOrd="0" presId="urn:microsoft.com/office/officeart/2005/8/layout/list1"/>
    <dgm:cxn modelId="{EAC61C5A-2420-495A-A398-2FF347EABAFE}" type="presParOf" srcId="{22B9681E-A2C1-47E2-AFA1-1D89E516E07F}" destId="{1748E0A1-2518-458F-9848-430C695DB114}" srcOrd="0" destOrd="0" presId="urn:microsoft.com/office/officeart/2005/8/layout/list1"/>
    <dgm:cxn modelId="{E9ECBF7F-80EA-4A8A-B423-1E19F2B7D026}" type="presParOf" srcId="{22B9681E-A2C1-47E2-AFA1-1D89E516E07F}" destId="{01FB2324-08AE-4172-BEEF-F9045830CF2C}" srcOrd="1" destOrd="0" presId="urn:microsoft.com/office/officeart/2005/8/layout/list1"/>
    <dgm:cxn modelId="{70EB3DF6-796A-4C73-B5E8-302B48E3708E}" type="presParOf" srcId="{C14B5CBC-6519-4E3D-A796-7B99FE7EBF00}" destId="{49B2973B-EE1C-40D3-A35D-C99A03449B5B}" srcOrd="5" destOrd="0" presId="urn:microsoft.com/office/officeart/2005/8/layout/list1"/>
    <dgm:cxn modelId="{CF07B69F-2DCE-47CF-BD11-D4CB4EDCA7B2}" type="presParOf" srcId="{C14B5CBC-6519-4E3D-A796-7B99FE7EBF00}" destId="{582FD0D3-9986-4F1E-AC9C-267D945DA69A}" srcOrd="6"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8C449BF-9451-4EE8-A229-3A0F3382E1FE}">
      <dsp:nvSpPr>
        <dsp:cNvPr id="0" name=""/>
        <dsp:cNvSpPr/>
      </dsp:nvSpPr>
      <dsp:spPr>
        <a:xfrm>
          <a:off x="3334523" y="625164"/>
          <a:ext cx="481562" cy="91440"/>
        </a:xfrm>
        <a:custGeom>
          <a:avLst/>
          <a:gdLst/>
          <a:ahLst/>
          <a:cxnLst/>
          <a:rect l="0" t="0" r="0" b="0"/>
          <a:pathLst>
            <a:path>
              <a:moveTo>
                <a:pt x="0" y="45720"/>
              </a:moveTo>
              <a:lnTo>
                <a:pt x="481562" y="45720"/>
              </a:lnTo>
            </a:path>
          </a:pathLst>
        </a:custGeom>
        <a:noFill/>
        <a:ln w="9525" cap="rnd" cmpd="sng" algn="ctr">
          <a:solidFill>
            <a:schemeClr val="accent2">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562500" y="668321"/>
        <a:ext cx="25608" cy="5126"/>
      </dsp:txXfrm>
    </dsp:sp>
    <dsp:sp modelId="{A1874DFB-2CB2-4B26-927C-3A3C992DD6EB}">
      <dsp:nvSpPr>
        <dsp:cNvPr id="0" name=""/>
        <dsp:cNvSpPr/>
      </dsp:nvSpPr>
      <dsp:spPr>
        <a:xfrm>
          <a:off x="1109529" y="2846"/>
          <a:ext cx="2226794" cy="1336076"/>
        </a:xfrm>
        <a:prstGeom prst="rect">
          <a:avLst/>
        </a:prstGeom>
        <a:solidFill>
          <a:schemeClr val="accent2">
            <a:hueOff val="0"/>
            <a:satOff val="0"/>
            <a:lumOff val="0"/>
            <a:alphaOff val="0"/>
          </a:schemeClr>
        </a:solidFill>
        <a:ln w="25400"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09115" tIns="114535" rIns="109115" bIns="114535" numCol="1" spcCol="1270" anchor="ctr" anchorCtr="0">
          <a:noAutofit/>
        </a:bodyPr>
        <a:lstStyle/>
        <a:p>
          <a:pPr marL="0" lvl="0" indent="0" algn="ctr" defTabSz="533400">
            <a:lnSpc>
              <a:spcPct val="100000"/>
            </a:lnSpc>
            <a:spcBef>
              <a:spcPct val="0"/>
            </a:spcBef>
            <a:spcAft>
              <a:spcPct val="35000"/>
            </a:spcAft>
            <a:buNone/>
          </a:pPr>
          <a:r>
            <a:rPr lang="en-US" sz="1200" kern="1200" dirty="0"/>
            <a:t>12.19.19 FM employee unknowingly absorbed/inhaled/ingested an illegal substance causing dizziness and feeling sick.  OSHA recordable injury.</a:t>
          </a:r>
        </a:p>
      </dsp:txBody>
      <dsp:txXfrm>
        <a:off x="1109529" y="2846"/>
        <a:ext cx="2226794" cy="1336076"/>
      </dsp:txXfrm>
    </dsp:sp>
    <dsp:sp modelId="{4ED077C4-5695-4D8E-AC2D-A869C197C471}">
      <dsp:nvSpPr>
        <dsp:cNvPr id="0" name=""/>
        <dsp:cNvSpPr/>
      </dsp:nvSpPr>
      <dsp:spPr>
        <a:xfrm>
          <a:off x="6073480" y="625164"/>
          <a:ext cx="481562" cy="91440"/>
        </a:xfrm>
        <a:custGeom>
          <a:avLst/>
          <a:gdLst/>
          <a:ahLst/>
          <a:cxnLst/>
          <a:rect l="0" t="0" r="0" b="0"/>
          <a:pathLst>
            <a:path>
              <a:moveTo>
                <a:pt x="0" y="45720"/>
              </a:moveTo>
              <a:lnTo>
                <a:pt x="481562" y="45720"/>
              </a:lnTo>
            </a:path>
          </a:pathLst>
        </a:custGeom>
        <a:noFill/>
        <a:ln w="9525" cap="rnd" cmpd="sng" algn="ctr">
          <a:solidFill>
            <a:schemeClr val="accent3">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6301457" y="668321"/>
        <a:ext cx="25608" cy="5126"/>
      </dsp:txXfrm>
    </dsp:sp>
    <dsp:sp modelId="{0E42A4D3-B80B-425A-BDD7-AA19015D9556}">
      <dsp:nvSpPr>
        <dsp:cNvPr id="0" name=""/>
        <dsp:cNvSpPr/>
      </dsp:nvSpPr>
      <dsp:spPr>
        <a:xfrm>
          <a:off x="3848486" y="2846"/>
          <a:ext cx="2226794" cy="1336076"/>
        </a:xfrm>
        <a:prstGeom prst="rect">
          <a:avLst/>
        </a:prstGeom>
        <a:solidFill>
          <a:schemeClr val="accent3">
            <a:hueOff val="0"/>
            <a:satOff val="0"/>
            <a:lumOff val="0"/>
            <a:alphaOff val="0"/>
          </a:schemeClr>
        </a:solidFill>
        <a:ln w="25400"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09115" tIns="114535" rIns="109115" bIns="114535" numCol="1" spcCol="1270" anchor="t" anchorCtr="0">
          <a:noAutofit/>
        </a:bodyPr>
        <a:lstStyle/>
        <a:p>
          <a:pPr marL="0" lvl="0" indent="0" algn="l" defTabSz="533400">
            <a:lnSpc>
              <a:spcPct val="100000"/>
            </a:lnSpc>
            <a:spcBef>
              <a:spcPct val="0"/>
            </a:spcBef>
            <a:spcAft>
              <a:spcPct val="35000"/>
            </a:spcAft>
            <a:buNone/>
          </a:pPr>
          <a:r>
            <a:rPr lang="en-US" sz="1200" kern="1200" dirty="0"/>
            <a:t>12.22.19 FM employee putting deicer down, slipped on the ice and fell hitting their head.</a:t>
          </a:r>
        </a:p>
        <a:p>
          <a:pPr marL="57150" lvl="1" indent="-57150" algn="l" defTabSz="400050">
            <a:lnSpc>
              <a:spcPct val="100000"/>
            </a:lnSpc>
            <a:spcBef>
              <a:spcPct val="0"/>
            </a:spcBef>
            <a:spcAft>
              <a:spcPct val="15000"/>
            </a:spcAft>
            <a:buChar char="•"/>
          </a:pPr>
          <a:r>
            <a:rPr lang="en-US" sz="900" kern="1200" dirty="0"/>
            <a:t>*As you are putting salt down, ensure you stay on areas that are already salted for better  traction.</a:t>
          </a:r>
        </a:p>
      </dsp:txBody>
      <dsp:txXfrm>
        <a:off x="3848486" y="2846"/>
        <a:ext cx="2226794" cy="1336076"/>
      </dsp:txXfrm>
    </dsp:sp>
    <dsp:sp modelId="{C8FFDBCB-2B44-4CDF-A6F2-043607473289}">
      <dsp:nvSpPr>
        <dsp:cNvPr id="0" name=""/>
        <dsp:cNvSpPr/>
      </dsp:nvSpPr>
      <dsp:spPr>
        <a:xfrm>
          <a:off x="2222926" y="1337123"/>
          <a:ext cx="5477914" cy="481562"/>
        </a:xfrm>
        <a:custGeom>
          <a:avLst/>
          <a:gdLst/>
          <a:ahLst/>
          <a:cxnLst/>
          <a:rect l="0" t="0" r="0" b="0"/>
          <a:pathLst>
            <a:path>
              <a:moveTo>
                <a:pt x="5477914" y="0"/>
              </a:moveTo>
              <a:lnTo>
                <a:pt x="5477914" y="257881"/>
              </a:lnTo>
              <a:lnTo>
                <a:pt x="0" y="257881"/>
              </a:lnTo>
              <a:lnTo>
                <a:pt x="0" y="481562"/>
              </a:lnTo>
            </a:path>
          </a:pathLst>
        </a:custGeom>
        <a:noFill/>
        <a:ln w="9525" cap="rnd" cmpd="sng" algn="ctr">
          <a:solidFill>
            <a:schemeClr val="accent4">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824338" y="1575341"/>
        <a:ext cx="275090" cy="5126"/>
      </dsp:txXfrm>
    </dsp:sp>
    <dsp:sp modelId="{5D6D2921-5027-44FC-ACAA-FFE515626AC3}">
      <dsp:nvSpPr>
        <dsp:cNvPr id="0" name=""/>
        <dsp:cNvSpPr/>
      </dsp:nvSpPr>
      <dsp:spPr>
        <a:xfrm>
          <a:off x="6587443" y="2846"/>
          <a:ext cx="2226794" cy="1336076"/>
        </a:xfrm>
        <a:prstGeom prst="rect">
          <a:avLst/>
        </a:prstGeom>
        <a:solidFill>
          <a:schemeClr val="accent4">
            <a:hueOff val="0"/>
            <a:satOff val="0"/>
            <a:lumOff val="0"/>
            <a:alphaOff val="0"/>
          </a:schemeClr>
        </a:solidFill>
        <a:ln w="25400"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09115" tIns="114535" rIns="109115" bIns="114535" numCol="1" spcCol="1270" anchor="ctr" anchorCtr="0">
          <a:noAutofit/>
        </a:bodyPr>
        <a:lstStyle/>
        <a:p>
          <a:pPr marL="0" lvl="0" indent="0" algn="ctr" defTabSz="533400">
            <a:lnSpc>
              <a:spcPct val="100000"/>
            </a:lnSpc>
            <a:spcBef>
              <a:spcPct val="0"/>
            </a:spcBef>
            <a:spcAft>
              <a:spcPct val="35000"/>
            </a:spcAft>
            <a:buNone/>
          </a:pPr>
          <a:r>
            <a:rPr lang="en-US" sz="1200" kern="1200" dirty="0"/>
            <a:t>01.10.20 FM employee was bagging a rubber strap and it snapped back striking the employee in the left eye.</a:t>
          </a:r>
        </a:p>
      </dsp:txBody>
      <dsp:txXfrm>
        <a:off x="6587443" y="2846"/>
        <a:ext cx="2226794" cy="1336076"/>
      </dsp:txXfrm>
    </dsp:sp>
    <dsp:sp modelId="{D2BAF11C-CD61-43D6-A9D0-99A3BF31AD91}">
      <dsp:nvSpPr>
        <dsp:cNvPr id="0" name=""/>
        <dsp:cNvSpPr/>
      </dsp:nvSpPr>
      <dsp:spPr>
        <a:xfrm>
          <a:off x="3334523" y="2473404"/>
          <a:ext cx="481562" cy="91440"/>
        </a:xfrm>
        <a:custGeom>
          <a:avLst/>
          <a:gdLst/>
          <a:ahLst/>
          <a:cxnLst/>
          <a:rect l="0" t="0" r="0" b="0"/>
          <a:pathLst>
            <a:path>
              <a:moveTo>
                <a:pt x="0" y="45720"/>
              </a:moveTo>
              <a:lnTo>
                <a:pt x="481562" y="45720"/>
              </a:lnTo>
            </a:path>
          </a:pathLst>
        </a:custGeom>
        <a:noFill/>
        <a:ln w="9525" cap="rnd" cmpd="sng" algn="ctr">
          <a:solidFill>
            <a:schemeClr val="accent5">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562500" y="2516560"/>
        <a:ext cx="25608" cy="5126"/>
      </dsp:txXfrm>
    </dsp:sp>
    <dsp:sp modelId="{95A6E773-FE0A-4357-BEC1-CF9F71D9C6B0}">
      <dsp:nvSpPr>
        <dsp:cNvPr id="0" name=""/>
        <dsp:cNvSpPr/>
      </dsp:nvSpPr>
      <dsp:spPr>
        <a:xfrm>
          <a:off x="1109529" y="1851085"/>
          <a:ext cx="2226794" cy="1336076"/>
        </a:xfrm>
        <a:prstGeom prst="rect">
          <a:avLst/>
        </a:prstGeom>
        <a:solidFill>
          <a:schemeClr val="accent5">
            <a:hueOff val="0"/>
            <a:satOff val="0"/>
            <a:lumOff val="0"/>
            <a:alphaOff val="0"/>
          </a:schemeClr>
        </a:solidFill>
        <a:ln w="25400"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09115" tIns="114535" rIns="109115" bIns="114535" numCol="1" spcCol="1270" anchor="ctr" anchorCtr="0">
          <a:noAutofit/>
        </a:bodyPr>
        <a:lstStyle/>
        <a:p>
          <a:pPr marL="0" lvl="0" indent="0" algn="ctr" defTabSz="533400">
            <a:lnSpc>
              <a:spcPct val="100000"/>
            </a:lnSpc>
            <a:spcBef>
              <a:spcPct val="0"/>
            </a:spcBef>
            <a:spcAft>
              <a:spcPct val="35000"/>
            </a:spcAft>
            <a:buNone/>
          </a:pPr>
          <a:r>
            <a:rPr lang="en-US" sz="1200" kern="1200" dirty="0"/>
            <a:t>01.12.20 Subway employee using knife to open bag of olives and lacerated left index finger.  </a:t>
          </a:r>
        </a:p>
      </dsp:txBody>
      <dsp:txXfrm>
        <a:off x="1109529" y="1851085"/>
        <a:ext cx="2226794" cy="1336076"/>
      </dsp:txXfrm>
    </dsp:sp>
    <dsp:sp modelId="{91450BCD-5A98-4045-A129-2E52D02F29B0}">
      <dsp:nvSpPr>
        <dsp:cNvPr id="0" name=""/>
        <dsp:cNvSpPr/>
      </dsp:nvSpPr>
      <dsp:spPr>
        <a:xfrm>
          <a:off x="3848486" y="1851085"/>
          <a:ext cx="2226794" cy="1336076"/>
        </a:xfrm>
        <a:prstGeom prst="rect">
          <a:avLst/>
        </a:prstGeom>
        <a:solidFill>
          <a:schemeClr val="accent6">
            <a:hueOff val="0"/>
            <a:satOff val="0"/>
            <a:lumOff val="0"/>
            <a:alphaOff val="0"/>
          </a:schemeClr>
        </a:solidFill>
        <a:ln w="25400"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09115" tIns="114535" rIns="109115" bIns="114535" numCol="1" spcCol="1270" anchor="ctr" anchorCtr="0">
          <a:noAutofit/>
        </a:bodyPr>
        <a:lstStyle/>
        <a:p>
          <a:pPr marL="0" lvl="0" indent="0" algn="ctr" defTabSz="533400">
            <a:lnSpc>
              <a:spcPct val="100000"/>
            </a:lnSpc>
            <a:spcBef>
              <a:spcPct val="0"/>
            </a:spcBef>
            <a:spcAft>
              <a:spcPct val="35000"/>
            </a:spcAft>
            <a:buNone/>
          </a:pPr>
          <a:r>
            <a:rPr lang="en-US" sz="1200" kern="1200" dirty="0"/>
            <a:t>*knife was closer to the employee, so employee used the knife instead of scissors to open the bag.</a:t>
          </a:r>
        </a:p>
      </dsp:txBody>
      <dsp:txXfrm>
        <a:off x="3848486" y="1851085"/>
        <a:ext cx="2226794" cy="133607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D6B7E04-6A46-44CC-994E-6D4F0E15E221}">
      <dsp:nvSpPr>
        <dsp:cNvPr id="0" name=""/>
        <dsp:cNvSpPr/>
      </dsp:nvSpPr>
      <dsp:spPr>
        <a:xfrm>
          <a:off x="96743" y="357708"/>
          <a:ext cx="774818" cy="774818"/>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F15769B-E8F5-4C88-A6EB-6029AA118CC2}">
      <dsp:nvSpPr>
        <dsp:cNvPr id="0" name=""/>
        <dsp:cNvSpPr/>
      </dsp:nvSpPr>
      <dsp:spPr>
        <a:xfrm>
          <a:off x="259455" y="520420"/>
          <a:ext cx="449394" cy="44939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A9A707AB-CAB5-42AC-BCBB-23733FF5464E}">
      <dsp:nvSpPr>
        <dsp:cNvPr id="0" name=""/>
        <dsp:cNvSpPr/>
      </dsp:nvSpPr>
      <dsp:spPr>
        <a:xfrm>
          <a:off x="1037594" y="357708"/>
          <a:ext cx="1826357" cy="7748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533400">
            <a:lnSpc>
              <a:spcPct val="90000"/>
            </a:lnSpc>
            <a:spcBef>
              <a:spcPct val="0"/>
            </a:spcBef>
            <a:spcAft>
              <a:spcPct val="35000"/>
            </a:spcAft>
            <a:buNone/>
          </a:pPr>
          <a:r>
            <a:rPr lang="en-US" sz="1200" kern="1200"/>
            <a:t>Do all employees know what injury packets are?</a:t>
          </a:r>
        </a:p>
      </dsp:txBody>
      <dsp:txXfrm>
        <a:off x="1037594" y="357708"/>
        <a:ext cx="1826357" cy="774818"/>
      </dsp:txXfrm>
    </dsp:sp>
    <dsp:sp modelId="{A177268C-7FA1-4415-82C9-94BF07A1B9B6}">
      <dsp:nvSpPr>
        <dsp:cNvPr id="0" name=""/>
        <dsp:cNvSpPr/>
      </dsp:nvSpPr>
      <dsp:spPr>
        <a:xfrm>
          <a:off x="3182180" y="357708"/>
          <a:ext cx="774818" cy="774818"/>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3A92A9C-FC75-42E2-8E2A-8DD8589D9133}">
      <dsp:nvSpPr>
        <dsp:cNvPr id="0" name=""/>
        <dsp:cNvSpPr/>
      </dsp:nvSpPr>
      <dsp:spPr>
        <a:xfrm>
          <a:off x="3344892" y="520420"/>
          <a:ext cx="449394" cy="44939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0A692388-4BD8-4F2D-979E-F2E0599D1018}">
      <dsp:nvSpPr>
        <dsp:cNvPr id="0" name=""/>
        <dsp:cNvSpPr/>
      </dsp:nvSpPr>
      <dsp:spPr>
        <a:xfrm>
          <a:off x="4123031" y="357708"/>
          <a:ext cx="1826357" cy="7748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533400">
            <a:lnSpc>
              <a:spcPct val="90000"/>
            </a:lnSpc>
            <a:spcBef>
              <a:spcPct val="0"/>
            </a:spcBef>
            <a:spcAft>
              <a:spcPct val="35000"/>
            </a:spcAft>
            <a:buNone/>
          </a:pPr>
          <a:r>
            <a:rPr lang="en-US" sz="1200" kern="1200"/>
            <a:t>Does your facility have five injury packets?</a:t>
          </a:r>
        </a:p>
      </dsp:txBody>
      <dsp:txXfrm>
        <a:off x="4123031" y="357708"/>
        <a:ext cx="1826357" cy="774818"/>
      </dsp:txXfrm>
    </dsp:sp>
    <dsp:sp modelId="{D8066243-1B53-48BF-A83D-8EA668E79260}">
      <dsp:nvSpPr>
        <dsp:cNvPr id="0" name=""/>
        <dsp:cNvSpPr/>
      </dsp:nvSpPr>
      <dsp:spPr>
        <a:xfrm>
          <a:off x="96743" y="1915523"/>
          <a:ext cx="774818" cy="774818"/>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38624A9-3E31-4E00-A31F-365D497B17D7}">
      <dsp:nvSpPr>
        <dsp:cNvPr id="0" name=""/>
        <dsp:cNvSpPr/>
      </dsp:nvSpPr>
      <dsp:spPr>
        <a:xfrm>
          <a:off x="259455" y="2078235"/>
          <a:ext cx="449394" cy="44939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11B05975-D9BE-408D-B339-FF5FD5085AB1}">
      <dsp:nvSpPr>
        <dsp:cNvPr id="0" name=""/>
        <dsp:cNvSpPr/>
      </dsp:nvSpPr>
      <dsp:spPr>
        <a:xfrm>
          <a:off x="1037594" y="1915523"/>
          <a:ext cx="1826357" cy="7748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533400">
            <a:lnSpc>
              <a:spcPct val="90000"/>
            </a:lnSpc>
            <a:spcBef>
              <a:spcPct val="0"/>
            </a:spcBef>
            <a:spcAft>
              <a:spcPct val="35000"/>
            </a:spcAft>
            <a:buNone/>
          </a:pPr>
          <a:r>
            <a:rPr lang="en-US" sz="1200" kern="1200"/>
            <a:t>Are they hanging on the wall?</a:t>
          </a:r>
        </a:p>
      </dsp:txBody>
      <dsp:txXfrm>
        <a:off x="1037594" y="1915523"/>
        <a:ext cx="1826357" cy="774818"/>
      </dsp:txXfrm>
    </dsp:sp>
    <dsp:sp modelId="{4B27E000-D94F-48F0-8172-5E7DAA193644}">
      <dsp:nvSpPr>
        <dsp:cNvPr id="0" name=""/>
        <dsp:cNvSpPr/>
      </dsp:nvSpPr>
      <dsp:spPr>
        <a:xfrm>
          <a:off x="3182180" y="1915523"/>
          <a:ext cx="774818" cy="774818"/>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ADDC81C-0F92-47BD-A9A6-0E06C4CF2B5E}">
      <dsp:nvSpPr>
        <dsp:cNvPr id="0" name=""/>
        <dsp:cNvSpPr/>
      </dsp:nvSpPr>
      <dsp:spPr>
        <a:xfrm>
          <a:off x="3344892" y="2078235"/>
          <a:ext cx="449394" cy="449394"/>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FF233BD5-D042-43D9-9417-65EE397ABB5F}">
      <dsp:nvSpPr>
        <dsp:cNvPr id="0" name=""/>
        <dsp:cNvSpPr/>
      </dsp:nvSpPr>
      <dsp:spPr>
        <a:xfrm>
          <a:off x="4123031" y="1915523"/>
          <a:ext cx="1826357" cy="7748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533400">
            <a:lnSpc>
              <a:spcPct val="90000"/>
            </a:lnSpc>
            <a:spcBef>
              <a:spcPct val="0"/>
            </a:spcBef>
            <a:spcAft>
              <a:spcPct val="35000"/>
            </a:spcAft>
            <a:buNone/>
          </a:pPr>
          <a:r>
            <a:rPr lang="en-US" sz="1200" kern="1200"/>
            <a:t>Are they accessible to all employees at all times (day and night – if your 24/7 operation)?</a:t>
          </a:r>
        </a:p>
      </dsp:txBody>
      <dsp:txXfrm>
        <a:off x="4123031" y="1915523"/>
        <a:ext cx="1826357" cy="774818"/>
      </dsp:txXfrm>
    </dsp:sp>
    <dsp:sp modelId="{6B130C9A-1D75-46F3-B8A5-12BB0D64B909}">
      <dsp:nvSpPr>
        <dsp:cNvPr id="0" name=""/>
        <dsp:cNvSpPr/>
      </dsp:nvSpPr>
      <dsp:spPr>
        <a:xfrm>
          <a:off x="96743" y="3473339"/>
          <a:ext cx="774818" cy="774818"/>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C662049-4EC4-49B0-9733-7AC8BB198CD3}">
      <dsp:nvSpPr>
        <dsp:cNvPr id="0" name=""/>
        <dsp:cNvSpPr/>
      </dsp:nvSpPr>
      <dsp:spPr>
        <a:xfrm>
          <a:off x="259455" y="3636051"/>
          <a:ext cx="449394" cy="449394"/>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72E13C04-2142-46E8-8793-CB6999829558}">
      <dsp:nvSpPr>
        <dsp:cNvPr id="0" name=""/>
        <dsp:cNvSpPr/>
      </dsp:nvSpPr>
      <dsp:spPr>
        <a:xfrm>
          <a:off x="1037594" y="3473339"/>
          <a:ext cx="1826357" cy="7748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533400">
            <a:lnSpc>
              <a:spcPct val="90000"/>
            </a:lnSpc>
            <a:spcBef>
              <a:spcPct val="0"/>
            </a:spcBef>
            <a:spcAft>
              <a:spcPct val="35000"/>
            </a:spcAft>
            <a:buNone/>
          </a:pPr>
          <a:r>
            <a:rPr lang="en-US" sz="1200" kern="1200"/>
            <a:t>Does each packet contain all the required paperwork?</a:t>
          </a:r>
        </a:p>
      </dsp:txBody>
      <dsp:txXfrm>
        <a:off x="1037594" y="3473339"/>
        <a:ext cx="1826357" cy="77481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5D0884F-6E8A-4242-B265-9794DB454C37}">
      <dsp:nvSpPr>
        <dsp:cNvPr id="0" name=""/>
        <dsp:cNvSpPr/>
      </dsp:nvSpPr>
      <dsp:spPr>
        <a:xfrm>
          <a:off x="673855" y="1341"/>
          <a:ext cx="968255" cy="968255"/>
        </a:xfrm>
        <a:prstGeom prst="round2DiagRect">
          <a:avLst>
            <a:gd name="adj1" fmla="val 29727"/>
            <a:gd name="adj2" fmla="val 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C7AA0AD-F5BF-4EC4-A0A7-E39246D128BB}">
      <dsp:nvSpPr>
        <dsp:cNvPr id="0" name=""/>
        <dsp:cNvSpPr/>
      </dsp:nvSpPr>
      <dsp:spPr>
        <a:xfrm>
          <a:off x="880205" y="207690"/>
          <a:ext cx="555556" cy="55555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5DEE5996-6471-4D6F-A733-17C504C44BD4}">
      <dsp:nvSpPr>
        <dsp:cNvPr id="0" name=""/>
        <dsp:cNvSpPr/>
      </dsp:nvSpPr>
      <dsp:spPr>
        <a:xfrm>
          <a:off x="364331" y="1271184"/>
          <a:ext cx="1587304" cy="8333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90000"/>
            </a:lnSpc>
            <a:spcBef>
              <a:spcPct val="0"/>
            </a:spcBef>
            <a:spcAft>
              <a:spcPct val="35000"/>
            </a:spcAft>
            <a:buNone/>
            <a:defRPr cap="all"/>
          </a:pPr>
          <a:r>
            <a:rPr lang="en-US" sz="1100" kern="1200"/>
            <a:t>Get the employee healthy and back to their normal routines</a:t>
          </a:r>
        </a:p>
      </dsp:txBody>
      <dsp:txXfrm>
        <a:off x="364331" y="1271184"/>
        <a:ext cx="1587304" cy="833334"/>
      </dsp:txXfrm>
    </dsp:sp>
    <dsp:sp modelId="{B7613E06-CF56-46B0-B3CB-0F877939F1E5}">
      <dsp:nvSpPr>
        <dsp:cNvPr id="0" name=""/>
        <dsp:cNvSpPr/>
      </dsp:nvSpPr>
      <dsp:spPr>
        <a:xfrm>
          <a:off x="2538938" y="1341"/>
          <a:ext cx="968255" cy="968255"/>
        </a:xfrm>
        <a:prstGeom prst="round2DiagRect">
          <a:avLst>
            <a:gd name="adj1" fmla="val 29727"/>
            <a:gd name="adj2" fmla="val 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2B0C62C-D288-478A-A9D0-26A26F27B0DA}">
      <dsp:nvSpPr>
        <dsp:cNvPr id="0" name=""/>
        <dsp:cNvSpPr/>
      </dsp:nvSpPr>
      <dsp:spPr>
        <a:xfrm>
          <a:off x="2745288" y="207690"/>
          <a:ext cx="555556" cy="55555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1211F09A-CAF6-414F-B1B5-6F282CBC5A89}">
      <dsp:nvSpPr>
        <dsp:cNvPr id="0" name=""/>
        <dsp:cNvSpPr/>
      </dsp:nvSpPr>
      <dsp:spPr>
        <a:xfrm>
          <a:off x="2229414" y="1271184"/>
          <a:ext cx="1587304" cy="8333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90000"/>
            </a:lnSpc>
            <a:spcBef>
              <a:spcPct val="0"/>
            </a:spcBef>
            <a:spcAft>
              <a:spcPct val="35000"/>
            </a:spcAft>
            <a:buNone/>
            <a:defRPr cap="all"/>
          </a:pPr>
          <a:r>
            <a:rPr lang="en-US" sz="1100" kern="1200"/>
            <a:t>Potential for reduced employee moral</a:t>
          </a:r>
        </a:p>
      </dsp:txBody>
      <dsp:txXfrm>
        <a:off x="2229414" y="1271184"/>
        <a:ext cx="1587304" cy="833334"/>
      </dsp:txXfrm>
    </dsp:sp>
    <dsp:sp modelId="{4D20B332-C50C-491A-AEF7-BD7938C6184E}">
      <dsp:nvSpPr>
        <dsp:cNvPr id="0" name=""/>
        <dsp:cNvSpPr/>
      </dsp:nvSpPr>
      <dsp:spPr>
        <a:xfrm>
          <a:off x="4404021" y="1341"/>
          <a:ext cx="968255" cy="968255"/>
        </a:xfrm>
        <a:prstGeom prst="round2DiagRect">
          <a:avLst>
            <a:gd name="adj1" fmla="val 29727"/>
            <a:gd name="adj2" fmla="val 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40A2086-06F0-426C-9A92-C6138EB68648}">
      <dsp:nvSpPr>
        <dsp:cNvPr id="0" name=""/>
        <dsp:cNvSpPr/>
      </dsp:nvSpPr>
      <dsp:spPr>
        <a:xfrm>
          <a:off x="4610371" y="207690"/>
          <a:ext cx="555556" cy="55555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878C10BF-F230-447B-9E2E-0FE9C2576E09}">
      <dsp:nvSpPr>
        <dsp:cNvPr id="0" name=""/>
        <dsp:cNvSpPr/>
      </dsp:nvSpPr>
      <dsp:spPr>
        <a:xfrm>
          <a:off x="4094497" y="1271184"/>
          <a:ext cx="1587304" cy="8333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90000"/>
            </a:lnSpc>
            <a:spcBef>
              <a:spcPct val="0"/>
            </a:spcBef>
            <a:spcAft>
              <a:spcPct val="35000"/>
            </a:spcAft>
            <a:buNone/>
            <a:defRPr cap="all"/>
          </a:pPr>
          <a:r>
            <a:rPr lang="en-US" sz="1100" kern="1200"/>
            <a:t>Loss of productivity not only with the employees involved in the incident but also managers, supervisors and co-workers.</a:t>
          </a:r>
        </a:p>
      </dsp:txBody>
      <dsp:txXfrm>
        <a:off x="4094497" y="1271184"/>
        <a:ext cx="1587304" cy="833334"/>
      </dsp:txXfrm>
    </dsp:sp>
    <dsp:sp modelId="{131A3024-3486-465D-A9D0-547E63763CBE}">
      <dsp:nvSpPr>
        <dsp:cNvPr id="0" name=""/>
        <dsp:cNvSpPr/>
      </dsp:nvSpPr>
      <dsp:spPr>
        <a:xfrm>
          <a:off x="673855" y="2501346"/>
          <a:ext cx="968255" cy="968255"/>
        </a:xfrm>
        <a:prstGeom prst="round2DiagRect">
          <a:avLst>
            <a:gd name="adj1" fmla="val 29727"/>
            <a:gd name="adj2" fmla="val 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95EBAB3-2729-4B20-AB3C-790024FC8CF4}">
      <dsp:nvSpPr>
        <dsp:cNvPr id="0" name=""/>
        <dsp:cNvSpPr/>
      </dsp:nvSpPr>
      <dsp:spPr>
        <a:xfrm>
          <a:off x="880205" y="2707695"/>
          <a:ext cx="555556" cy="555556"/>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297E3580-9028-4241-A72D-050545EDC234}">
      <dsp:nvSpPr>
        <dsp:cNvPr id="0" name=""/>
        <dsp:cNvSpPr/>
      </dsp:nvSpPr>
      <dsp:spPr>
        <a:xfrm>
          <a:off x="364331" y="3771189"/>
          <a:ext cx="1587304" cy="8333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90000"/>
            </a:lnSpc>
            <a:spcBef>
              <a:spcPct val="0"/>
            </a:spcBef>
            <a:spcAft>
              <a:spcPct val="35000"/>
            </a:spcAft>
            <a:buNone/>
            <a:defRPr cap="all"/>
          </a:pPr>
          <a:r>
            <a:rPr lang="en-US" sz="1100" kern="1200"/>
            <a:t>Dissatisfied customers who take their business elsewhere</a:t>
          </a:r>
        </a:p>
      </dsp:txBody>
      <dsp:txXfrm>
        <a:off x="364331" y="3771189"/>
        <a:ext cx="1587304" cy="833334"/>
      </dsp:txXfrm>
    </dsp:sp>
    <dsp:sp modelId="{D926117D-31AB-4622-8B06-A5EEE4A477FC}">
      <dsp:nvSpPr>
        <dsp:cNvPr id="0" name=""/>
        <dsp:cNvSpPr/>
      </dsp:nvSpPr>
      <dsp:spPr>
        <a:xfrm>
          <a:off x="2538938" y="2501346"/>
          <a:ext cx="968255" cy="968255"/>
        </a:xfrm>
        <a:prstGeom prst="round2DiagRect">
          <a:avLst>
            <a:gd name="adj1" fmla="val 29727"/>
            <a:gd name="adj2" fmla="val 0"/>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A988B73-CB54-4378-B8C9-876868BF6449}">
      <dsp:nvSpPr>
        <dsp:cNvPr id="0" name=""/>
        <dsp:cNvSpPr/>
      </dsp:nvSpPr>
      <dsp:spPr>
        <a:xfrm>
          <a:off x="2745288" y="2707695"/>
          <a:ext cx="555556" cy="555556"/>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4AAC4790-7710-498C-BDEF-653A9A970841}">
      <dsp:nvSpPr>
        <dsp:cNvPr id="0" name=""/>
        <dsp:cNvSpPr/>
      </dsp:nvSpPr>
      <dsp:spPr>
        <a:xfrm>
          <a:off x="2229414" y="3771189"/>
          <a:ext cx="1587304" cy="8333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90000"/>
            </a:lnSpc>
            <a:spcBef>
              <a:spcPct val="0"/>
            </a:spcBef>
            <a:spcAft>
              <a:spcPct val="35000"/>
            </a:spcAft>
            <a:buNone/>
            <a:defRPr cap="all"/>
          </a:pPr>
          <a:r>
            <a:rPr lang="en-US" sz="1100" kern="1200"/>
            <a:t>Corrective measures to prevent future injuries</a:t>
          </a:r>
        </a:p>
      </dsp:txBody>
      <dsp:txXfrm>
        <a:off x="2229414" y="3771189"/>
        <a:ext cx="1587304" cy="833334"/>
      </dsp:txXfrm>
    </dsp:sp>
    <dsp:sp modelId="{308A2EAC-C7EE-424F-8047-0FC716A0DD19}">
      <dsp:nvSpPr>
        <dsp:cNvPr id="0" name=""/>
        <dsp:cNvSpPr/>
      </dsp:nvSpPr>
      <dsp:spPr>
        <a:xfrm>
          <a:off x="4404021" y="2501346"/>
          <a:ext cx="968255" cy="968255"/>
        </a:xfrm>
        <a:prstGeom prst="round2DiagRect">
          <a:avLst>
            <a:gd name="adj1" fmla="val 29727"/>
            <a:gd name="adj2" fmla="val 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1E6BED7-2670-4C66-B2E1-EF72AEE64D0F}">
      <dsp:nvSpPr>
        <dsp:cNvPr id="0" name=""/>
        <dsp:cNvSpPr/>
      </dsp:nvSpPr>
      <dsp:spPr>
        <a:xfrm>
          <a:off x="4610371" y="2707695"/>
          <a:ext cx="555556" cy="555556"/>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D13711D4-7481-4105-A371-D949082C83CA}">
      <dsp:nvSpPr>
        <dsp:cNvPr id="0" name=""/>
        <dsp:cNvSpPr/>
      </dsp:nvSpPr>
      <dsp:spPr>
        <a:xfrm>
          <a:off x="4094497" y="3771189"/>
          <a:ext cx="1587304" cy="8333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90000"/>
            </a:lnSpc>
            <a:spcBef>
              <a:spcPct val="0"/>
            </a:spcBef>
            <a:spcAft>
              <a:spcPct val="35000"/>
            </a:spcAft>
            <a:buNone/>
            <a:defRPr cap="all"/>
          </a:pPr>
          <a:r>
            <a:rPr lang="en-US" sz="1100" b="1" kern="1200"/>
            <a:t>It’s the right thing to do.</a:t>
          </a:r>
          <a:endParaRPr lang="en-US" sz="1100" kern="1200"/>
        </a:p>
      </dsp:txBody>
      <dsp:txXfrm>
        <a:off x="4094497" y="3771189"/>
        <a:ext cx="1587304" cy="83333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5616C2B-801B-44E8-9500-A5372B2D4DFB}">
      <dsp:nvSpPr>
        <dsp:cNvPr id="0" name=""/>
        <dsp:cNvSpPr/>
      </dsp:nvSpPr>
      <dsp:spPr>
        <a:xfrm>
          <a:off x="0" y="4158"/>
          <a:ext cx="6046132" cy="938574"/>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1E0DAC1-1B96-4394-8114-E2864D77EBDB}">
      <dsp:nvSpPr>
        <dsp:cNvPr id="0" name=""/>
        <dsp:cNvSpPr/>
      </dsp:nvSpPr>
      <dsp:spPr>
        <a:xfrm>
          <a:off x="283918" y="215337"/>
          <a:ext cx="516720" cy="51621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B6CB6CFB-EA8A-4F85-A417-CED07059F921}">
      <dsp:nvSpPr>
        <dsp:cNvPr id="0" name=""/>
        <dsp:cNvSpPr/>
      </dsp:nvSpPr>
      <dsp:spPr>
        <a:xfrm>
          <a:off x="1084558" y="4158"/>
          <a:ext cx="4944872" cy="9679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437" tIns="102437" rIns="102437" bIns="102437" numCol="1" spcCol="1270" anchor="ctr" anchorCtr="0">
          <a:noAutofit/>
        </a:bodyPr>
        <a:lstStyle/>
        <a:p>
          <a:pPr marL="0" lvl="0" indent="0" algn="l" defTabSz="622300">
            <a:lnSpc>
              <a:spcPct val="90000"/>
            </a:lnSpc>
            <a:spcBef>
              <a:spcPct val="0"/>
            </a:spcBef>
            <a:spcAft>
              <a:spcPct val="35000"/>
            </a:spcAft>
            <a:buNone/>
          </a:pPr>
          <a:r>
            <a:rPr lang="en-US" sz="1400" kern="1200"/>
            <a:t>Employee notifies store management</a:t>
          </a:r>
        </a:p>
      </dsp:txBody>
      <dsp:txXfrm>
        <a:off x="1084558" y="4158"/>
        <a:ext cx="4944872" cy="967904"/>
      </dsp:txXfrm>
    </dsp:sp>
    <dsp:sp modelId="{28CE2455-6F83-48A3-BE69-7EE0814AAB12}">
      <dsp:nvSpPr>
        <dsp:cNvPr id="0" name=""/>
        <dsp:cNvSpPr/>
      </dsp:nvSpPr>
      <dsp:spPr>
        <a:xfrm>
          <a:off x="0" y="1214039"/>
          <a:ext cx="6046132" cy="938574"/>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94DDE32-788A-41C2-8125-F843EE738B09}">
      <dsp:nvSpPr>
        <dsp:cNvPr id="0" name=""/>
        <dsp:cNvSpPr/>
      </dsp:nvSpPr>
      <dsp:spPr>
        <a:xfrm>
          <a:off x="283918" y="1425219"/>
          <a:ext cx="516720" cy="51621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0D006050-AE1C-47E8-A60F-D622D9868207}">
      <dsp:nvSpPr>
        <dsp:cNvPr id="0" name=""/>
        <dsp:cNvSpPr/>
      </dsp:nvSpPr>
      <dsp:spPr>
        <a:xfrm>
          <a:off x="1084558" y="1214039"/>
          <a:ext cx="4944872" cy="9679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437" tIns="102437" rIns="102437" bIns="102437" numCol="1" spcCol="1270" anchor="ctr" anchorCtr="0">
          <a:noAutofit/>
        </a:bodyPr>
        <a:lstStyle/>
        <a:p>
          <a:pPr marL="0" lvl="0" indent="0" algn="l" defTabSz="622300">
            <a:lnSpc>
              <a:spcPct val="90000"/>
            </a:lnSpc>
            <a:spcBef>
              <a:spcPct val="0"/>
            </a:spcBef>
            <a:spcAft>
              <a:spcPct val="35000"/>
            </a:spcAft>
            <a:buNone/>
          </a:pPr>
          <a:r>
            <a:rPr lang="en-US" sz="1400" kern="1200"/>
            <a:t>The employee completes the Injury and Illness incident report form.</a:t>
          </a:r>
        </a:p>
      </dsp:txBody>
      <dsp:txXfrm>
        <a:off x="1084558" y="1214039"/>
        <a:ext cx="4944872" cy="967904"/>
      </dsp:txXfrm>
    </dsp:sp>
    <dsp:sp modelId="{2D51E963-9C5F-4BF5-A251-CF26D7693E8B}">
      <dsp:nvSpPr>
        <dsp:cNvPr id="0" name=""/>
        <dsp:cNvSpPr/>
      </dsp:nvSpPr>
      <dsp:spPr>
        <a:xfrm>
          <a:off x="0" y="2423921"/>
          <a:ext cx="6046132" cy="938574"/>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AC541EA-1E8F-4420-A1B3-51CBAA6FC142}">
      <dsp:nvSpPr>
        <dsp:cNvPr id="0" name=""/>
        <dsp:cNvSpPr/>
      </dsp:nvSpPr>
      <dsp:spPr>
        <a:xfrm>
          <a:off x="283918" y="2635100"/>
          <a:ext cx="516720" cy="516215"/>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08D5D8AB-4C6D-4A43-B5BB-17C19DB01192}">
      <dsp:nvSpPr>
        <dsp:cNvPr id="0" name=""/>
        <dsp:cNvSpPr/>
      </dsp:nvSpPr>
      <dsp:spPr>
        <a:xfrm>
          <a:off x="1084558" y="2423921"/>
          <a:ext cx="4944872" cy="9679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437" tIns="102437" rIns="102437" bIns="102437" numCol="1" spcCol="1270" anchor="ctr" anchorCtr="0">
          <a:noAutofit/>
        </a:bodyPr>
        <a:lstStyle/>
        <a:p>
          <a:pPr marL="0" lvl="0" indent="0" algn="l" defTabSz="622300">
            <a:lnSpc>
              <a:spcPct val="90000"/>
            </a:lnSpc>
            <a:spcBef>
              <a:spcPct val="0"/>
            </a:spcBef>
            <a:spcAft>
              <a:spcPct val="35000"/>
            </a:spcAft>
            <a:buNone/>
          </a:pPr>
          <a:r>
            <a:rPr lang="en-US" sz="1400" kern="1200"/>
            <a:t>Witnesses complete a witness statement form.</a:t>
          </a:r>
        </a:p>
      </dsp:txBody>
      <dsp:txXfrm>
        <a:off x="1084558" y="2423921"/>
        <a:ext cx="4944872" cy="967904"/>
      </dsp:txXfrm>
    </dsp:sp>
    <dsp:sp modelId="{4E47A17B-CC41-46D6-A328-167D3CD8646C}">
      <dsp:nvSpPr>
        <dsp:cNvPr id="0" name=""/>
        <dsp:cNvSpPr/>
      </dsp:nvSpPr>
      <dsp:spPr>
        <a:xfrm>
          <a:off x="0" y="3633802"/>
          <a:ext cx="6046132" cy="938574"/>
        </a:xfrm>
        <a:prstGeom prst="roundRect">
          <a:avLst>
            <a:gd name="adj" fmla="val 1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BF7D612-27EF-4A3C-B3D0-E3DE4059DEA3}">
      <dsp:nvSpPr>
        <dsp:cNvPr id="0" name=""/>
        <dsp:cNvSpPr/>
      </dsp:nvSpPr>
      <dsp:spPr>
        <a:xfrm>
          <a:off x="284196" y="3844981"/>
          <a:ext cx="516720" cy="516215"/>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E427F018-4E96-4CF6-91EA-E72E446D4663}">
      <dsp:nvSpPr>
        <dsp:cNvPr id="0" name=""/>
        <dsp:cNvSpPr/>
      </dsp:nvSpPr>
      <dsp:spPr>
        <a:xfrm>
          <a:off x="1085113" y="3633802"/>
          <a:ext cx="2720759" cy="9679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437" tIns="102437" rIns="102437" bIns="102437" numCol="1" spcCol="1270" anchor="ctr" anchorCtr="0">
          <a:noAutofit/>
        </a:bodyPr>
        <a:lstStyle/>
        <a:p>
          <a:pPr marL="0" lvl="0" indent="0" algn="l" defTabSz="622300">
            <a:lnSpc>
              <a:spcPct val="90000"/>
            </a:lnSpc>
            <a:spcBef>
              <a:spcPct val="0"/>
            </a:spcBef>
            <a:spcAft>
              <a:spcPct val="35000"/>
            </a:spcAft>
            <a:buNone/>
          </a:pPr>
          <a:r>
            <a:rPr lang="en-US" sz="1400" kern="1200"/>
            <a:t>Notify Pat Conley by scanning and e-mailing the completed paperwork to payroll.</a:t>
          </a:r>
        </a:p>
      </dsp:txBody>
      <dsp:txXfrm>
        <a:off x="1085113" y="3633802"/>
        <a:ext cx="2720759" cy="967904"/>
      </dsp:txXfrm>
    </dsp:sp>
    <dsp:sp modelId="{8B82D205-3639-4312-9A8A-8C531BD9423B}">
      <dsp:nvSpPr>
        <dsp:cNvPr id="0" name=""/>
        <dsp:cNvSpPr/>
      </dsp:nvSpPr>
      <dsp:spPr>
        <a:xfrm>
          <a:off x="3805873" y="3633802"/>
          <a:ext cx="2206350" cy="9385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332" tIns="99332" rIns="99332" bIns="99332" numCol="1" spcCol="1270" anchor="ctr" anchorCtr="0">
          <a:noAutofit/>
        </a:bodyPr>
        <a:lstStyle/>
        <a:p>
          <a:pPr marL="0" lvl="0" indent="0" algn="l" defTabSz="488950">
            <a:lnSpc>
              <a:spcPct val="90000"/>
            </a:lnSpc>
            <a:spcBef>
              <a:spcPct val="0"/>
            </a:spcBef>
            <a:spcAft>
              <a:spcPct val="35000"/>
            </a:spcAft>
            <a:buNone/>
          </a:pPr>
          <a:r>
            <a:rPr lang="en-US" sz="1100" kern="1200"/>
            <a:t>Pat will notify Joel, Phillip and Haley.</a:t>
          </a:r>
        </a:p>
      </dsp:txBody>
      <dsp:txXfrm>
        <a:off x="3805873" y="3633802"/>
        <a:ext cx="2206350" cy="93857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816B2D6-42CF-421E-AD43-8153468655F7}">
      <dsp:nvSpPr>
        <dsp:cNvPr id="0" name=""/>
        <dsp:cNvSpPr/>
      </dsp:nvSpPr>
      <dsp:spPr>
        <a:xfrm>
          <a:off x="773" y="0"/>
          <a:ext cx="3134320" cy="3387436"/>
        </a:xfrm>
        <a:prstGeom prst="rect">
          <a:avLst/>
        </a:prstGeom>
        <a:solidFill>
          <a:schemeClr val="accent2">
            <a:hueOff val="0"/>
            <a:satOff val="0"/>
            <a:lumOff val="0"/>
            <a:alphaOff val="0"/>
          </a:schemeClr>
        </a:solidFill>
        <a:ln w="19050" cap="rnd" cmpd="sng" algn="ctr">
          <a:solidFill>
            <a:schemeClr val="accent2">
              <a:hueOff val="0"/>
              <a:satOff val="0"/>
              <a:lumOff val="0"/>
              <a:alphaOff val="0"/>
            </a:schemeClr>
          </a:solidFill>
          <a:prstDash val="solid"/>
        </a:ln>
        <a:effectLst/>
      </dsp:spPr>
      <dsp:style>
        <a:lnRef idx="2">
          <a:scrgbClr r="0" g="0" b="0"/>
        </a:lnRef>
        <a:fillRef idx="1">
          <a:scrgbClr r="0" g="0" b="0"/>
        </a:fillRef>
        <a:effectRef idx="1">
          <a:scrgbClr r="0" g="0" b="0"/>
        </a:effectRef>
        <a:fontRef idx="minor">
          <a:schemeClr val="lt1"/>
        </a:fontRef>
      </dsp:style>
      <dsp:txBody>
        <a:bodyPr spcFirstLastPara="0" vert="horz" wrap="square" lIns="309601" tIns="0" rIns="309601" bIns="330200" numCol="1" spcCol="1270" anchor="t" anchorCtr="0">
          <a:noAutofit/>
        </a:bodyPr>
        <a:lstStyle/>
        <a:p>
          <a:pPr marL="0" lvl="0" indent="0" algn="l" defTabSz="666750">
            <a:lnSpc>
              <a:spcPct val="90000"/>
            </a:lnSpc>
            <a:spcBef>
              <a:spcPct val="0"/>
            </a:spcBef>
            <a:spcAft>
              <a:spcPct val="35000"/>
            </a:spcAft>
            <a:buNone/>
          </a:pPr>
          <a:r>
            <a:rPr lang="en-US" sz="1500" b="1" u="sng" kern="1200"/>
            <a:t>Call</a:t>
          </a:r>
          <a:r>
            <a:rPr lang="en-US" sz="1500" kern="1200"/>
            <a:t> Pat Conley (Payroll)</a:t>
          </a:r>
        </a:p>
        <a:p>
          <a:pPr marL="114300" lvl="1" indent="-114300" algn="l" defTabSz="533400">
            <a:lnSpc>
              <a:spcPct val="90000"/>
            </a:lnSpc>
            <a:spcBef>
              <a:spcPct val="0"/>
            </a:spcBef>
            <a:spcAft>
              <a:spcPct val="15000"/>
            </a:spcAft>
            <a:buChar char="•"/>
          </a:pPr>
          <a:r>
            <a:rPr lang="en-US" sz="1200" kern="1200"/>
            <a:t>Pat C. (primary contact during normal business hours); Phillip L. (secondary &amp; after hours); Joel and Haley.</a:t>
          </a:r>
        </a:p>
      </dsp:txBody>
      <dsp:txXfrm>
        <a:off x="773" y="1354974"/>
        <a:ext cx="3134320" cy="2032461"/>
      </dsp:txXfrm>
    </dsp:sp>
    <dsp:sp modelId="{826C7C94-F094-4B6A-9CC4-3738A50648A5}">
      <dsp:nvSpPr>
        <dsp:cNvPr id="0" name=""/>
        <dsp:cNvSpPr/>
      </dsp:nvSpPr>
      <dsp:spPr>
        <a:xfrm>
          <a:off x="773" y="0"/>
          <a:ext cx="3134320" cy="1354974"/>
        </a:xfrm>
        <a:prstGeom prst="rect">
          <a:avLst/>
        </a:prstGeom>
        <a:noFill/>
        <a:ln w="19050" cap="rnd" cmpd="sng" algn="ctr">
          <a:noFill/>
          <a:prstDash val="solid"/>
        </a:ln>
        <a:effectLst/>
        <a:sp3d/>
      </dsp:spPr>
      <dsp:style>
        <a:lnRef idx="2">
          <a:scrgbClr r="0" g="0" b="0"/>
        </a:lnRef>
        <a:fillRef idx="1">
          <a:scrgbClr r="0" g="0" b="0"/>
        </a:fillRef>
        <a:effectRef idx="1">
          <a:scrgbClr r="0" g="0" b="0"/>
        </a:effectRef>
        <a:fontRef idx="minor">
          <a:schemeClr val="lt1"/>
        </a:fontRef>
      </dsp:style>
      <dsp:txBody>
        <a:bodyPr spcFirstLastPara="0" vert="horz" wrap="square" lIns="309601" tIns="165100" rIns="309601" bIns="165100" numCol="1" spcCol="1270" anchor="ctr" anchorCtr="0">
          <a:noAutofit/>
        </a:bodyPr>
        <a:lstStyle/>
        <a:p>
          <a:pPr marL="0" lvl="0" indent="0" algn="l" defTabSz="2933700">
            <a:lnSpc>
              <a:spcPct val="90000"/>
            </a:lnSpc>
            <a:spcBef>
              <a:spcPct val="0"/>
            </a:spcBef>
            <a:spcAft>
              <a:spcPct val="35000"/>
            </a:spcAft>
            <a:buNone/>
          </a:pPr>
          <a:r>
            <a:rPr lang="en-US" sz="6600" kern="1200"/>
            <a:t>01</a:t>
          </a:r>
        </a:p>
      </dsp:txBody>
      <dsp:txXfrm>
        <a:off x="773" y="0"/>
        <a:ext cx="3134320" cy="1354974"/>
      </dsp:txXfrm>
    </dsp:sp>
    <dsp:sp modelId="{F2DE4698-DC70-4B65-8463-7D72FE69CA2A}">
      <dsp:nvSpPr>
        <dsp:cNvPr id="0" name=""/>
        <dsp:cNvSpPr/>
      </dsp:nvSpPr>
      <dsp:spPr>
        <a:xfrm>
          <a:off x="3385839" y="0"/>
          <a:ext cx="3134320" cy="3387436"/>
        </a:xfrm>
        <a:prstGeom prst="rect">
          <a:avLst/>
        </a:prstGeom>
        <a:solidFill>
          <a:schemeClr val="accent3">
            <a:hueOff val="0"/>
            <a:satOff val="0"/>
            <a:lumOff val="0"/>
            <a:alphaOff val="0"/>
          </a:schemeClr>
        </a:solidFill>
        <a:ln w="19050" cap="rnd" cmpd="sng" algn="ctr">
          <a:solidFill>
            <a:schemeClr val="accent3">
              <a:hueOff val="0"/>
              <a:satOff val="0"/>
              <a:lumOff val="0"/>
              <a:alphaOff val="0"/>
            </a:schemeClr>
          </a:solidFill>
          <a:prstDash val="solid"/>
        </a:ln>
        <a:effectLst/>
      </dsp:spPr>
      <dsp:style>
        <a:lnRef idx="2">
          <a:scrgbClr r="0" g="0" b="0"/>
        </a:lnRef>
        <a:fillRef idx="1">
          <a:scrgbClr r="0" g="0" b="0"/>
        </a:fillRef>
        <a:effectRef idx="1">
          <a:scrgbClr r="0" g="0" b="0"/>
        </a:effectRef>
        <a:fontRef idx="minor">
          <a:schemeClr val="lt1"/>
        </a:fontRef>
      </dsp:style>
      <dsp:txBody>
        <a:bodyPr spcFirstLastPara="0" vert="horz" wrap="square" lIns="309601" tIns="0" rIns="309601" bIns="330200" numCol="1" spcCol="1270" anchor="t" anchorCtr="0">
          <a:noAutofit/>
        </a:bodyPr>
        <a:lstStyle/>
        <a:p>
          <a:pPr marL="0" lvl="0" indent="0" algn="l" defTabSz="666750">
            <a:lnSpc>
              <a:spcPct val="90000"/>
            </a:lnSpc>
            <a:spcBef>
              <a:spcPct val="0"/>
            </a:spcBef>
            <a:spcAft>
              <a:spcPct val="35000"/>
            </a:spcAft>
            <a:buNone/>
          </a:pPr>
          <a:r>
            <a:rPr lang="en-US" sz="1500" kern="1200"/>
            <a:t>Employee needs to go to the nearest Urgent Care facility during normal business hours and to the ER for after-hours and emergency situations.</a:t>
          </a:r>
        </a:p>
        <a:p>
          <a:pPr marL="114300" lvl="1" indent="-114300" algn="l" defTabSz="533400">
            <a:lnSpc>
              <a:spcPct val="90000"/>
            </a:lnSpc>
            <a:spcBef>
              <a:spcPct val="0"/>
            </a:spcBef>
            <a:spcAft>
              <a:spcPct val="15000"/>
            </a:spcAft>
            <a:buChar char="•"/>
          </a:pPr>
          <a:r>
            <a:rPr lang="en-US" sz="1200" kern="1200"/>
            <a:t>Locations are listed on the Fuel Mart documents website.</a:t>
          </a:r>
        </a:p>
      </dsp:txBody>
      <dsp:txXfrm>
        <a:off x="3385839" y="1354974"/>
        <a:ext cx="3134320" cy="2032461"/>
      </dsp:txXfrm>
    </dsp:sp>
    <dsp:sp modelId="{63EF4828-A109-44DC-A16A-A2268E855BC7}">
      <dsp:nvSpPr>
        <dsp:cNvPr id="0" name=""/>
        <dsp:cNvSpPr/>
      </dsp:nvSpPr>
      <dsp:spPr>
        <a:xfrm>
          <a:off x="3385839" y="0"/>
          <a:ext cx="3134320" cy="1354974"/>
        </a:xfrm>
        <a:prstGeom prst="rect">
          <a:avLst/>
        </a:prstGeom>
        <a:noFill/>
        <a:ln w="19050" cap="rnd" cmpd="sng" algn="ctr">
          <a:noFill/>
          <a:prstDash val="solid"/>
        </a:ln>
        <a:effectLst/>
        <a:sp3d/>
      </dsp:spPr>
      <dsp:style>
        <a:lnRef idx="2">
          <a:scrgbClr r="0" g="0" b="0"/>
        </a:lnRef>
        <a:fillRef idx="1">
          <a:scrgbClr r="0" g="0" b="0"/>
        </a:fillRef>
        <a:effectRef idx="1">
          <a:scrgbClr r="0" g="0" b="0"/>
        </a:effectRef>
        <a:fontRef idx="minor">
          <a:schemeClr val="lt1"/>
        </a:fontRef>
      </dsp:style>
      <dsp:txBody>
        <a:bodyPr spcFirstLastPara="0" vert="horz" wrap="square" lIns="309601" tIns="165100" rIns="309601" bIns="165100" numCol="1" spcCol="1270" anchor="ctr" anchorCtr="0">
          <a:noAutofit/>
        </a:bodyPr>
        <a:lstStyle/>
        <a:p>
          <a:pPr marL="0" lvl="0" indent="0" algn="l" defTabSz="2933700">
            <a:lnSpc>
              <a:spcPct val="90000"/>
            </a:lnSpc>
            <a:spcBef>
              <a:spcPct val="0"/>
            </a:spcBef>
            <a:spcAft>
              <a:spcPct val="35000"/>
            </a:spcAft>
            <a:buNone/>
          </a:pPr>
          <a:r>
            <a:rPr lang="en-US" sz="6600" kern="1200"/>
            <a:t>02</a:t>
          </a:r>
        </a:p>
      </dsp:txBody>
      <dsp:txXfrm>
        <a:off x="3385839" y="0"/>
        <a:ext cx="3134320" cy="1354974"/>
      </dsp:txXfrm>
    </dsp:sp>
    <dsp:sp modelId="{BFC5DEE4-CFA7-4E31-8FEF-ACABB9684BE4}">
      <dsp:nvSpPr>
        <dsp:cNvPr id="0" name=""/>
        <dsp:cNvSpPr/>
      </dsp:nvSpPr>
      <dsp:spPr>
        <a:xfrm>
          <a:off x="6770905" y="0"/>
          <a:ext cx="3134320" cy="3387436"/>
        </a:xfrm>
        <a:prstGeom prst="rect">
          <a:avLst/>
        </a:prstGeom>
        <a:solidFill>
          <a:schemeClr val="accent4">
            <a:hueOff val="0"/>
            <a:satOff val="0"/>
            <a:lumOff val="0"/>
            <a:alphaOff val="0"/>
          </a:schemeClr>
        </a:solidFill>
        <a:ln w="19050" cap="rnd" cmpd="sng" algn="ctr">
          <a:solidFill>
            <a:schemeClr val="accent4">
              <a:hueOff val="0"/>
              <a:satOff val="0"/>
              <a:lumOff val="0"/>
              <a:alphaOff val="0"/>
            </a:schemeClr>
          </a:solidFill>
          <a:prstDash val="solid"/>
        </a:ln>
        <a:effectLst/>
      </dsp:spPr>
      <dsp:style>
        <a:lnRef idx="2">
          <a:scrgbClr r="0" g="0" b="0"/>
        </a:lnRef>
        <a:fillRef idx="1">
          <a:scrgbClr r="0" g="0" b="0"/>
        </a:fillRef>
        <a:effectRef idx="1">
          <a:scrgbClr r="0" g="0" b="0"/>
        </a:effectRef>
        <a:fontRef idx="minor">
          <a:schemeClr val="lt1"/>
        </a:fontRef>
      </dsp:style>
      <dsp:txBody>
        <a:bodyPr spcFirstLastPara="0" vert="horz" wrap="square" lIns="309601" tIns="0" rIns="309601" bIns="330200" numCol="1" spcCol="1270" anchor="t" anchorCtr="0">
          <a:noAutofit/>
        </a:bodyPr>
        <a:lstStyle/>
        <a:p>
          <a:pPr marL="0" lvl="0" indent="0" algn="l" defTabSz="666750">
            <a:lnSpc>
              <a:spcPct val="90000"/>
            </a:lnSpc>
            <a:spcBef>
              <a:spcPct val="0"/>
            </a:spcBef>
            <a:spcAft>
              <a:spcPct val="35000"/>
            </a:spcAft>
            <a:buNone/>
          </a:pPr>
          <a:r>
            <a:rPr lang="en-US" sz="1500" kern="1200"/>
            <a:t>If you can’t find a medical facility Pat or Phillip can assist.</a:t>
          </a:r>
        </a:p>
      </dsp:txBody>
      <dsp:txXfrm>
        <a:off x="6770905" y="1354974"/>
        <a:ext cx="3134320" cy="2032461"/>
      </dsp:txXfrm>
    </dsp:sp>
    <dsp:sp modelId="{6BCBEB30-2CAA-4537-BD2A-BE8CD0BB8859}">
      <dsp:nvSpPr>
        <dsp:cNvPr id="0" name=""/>
        <dsp:cNvSpPr/>
      </dsp:nvSpPr>
      <dsp:spPr>
        <a:xfrm>
          <a:off x="6770905" y="0"/>
          <a:ext cx="3134320" cy="1354974"/>
        </a:xfrm>
        <a:prstGeom prst="rect">
          <a:avLst/>
        </a:prstGeom>
        <a:noFill/>
        <a:ln w="19050" cap="rnd" cmpd="sng" algn="ctr">
          <a:noFill/>
          <a:prstDash val="solid"/>
        </a:ln>
        <a:effectLst/>
        <a:sp3d/>
      </dsp:spPr>
      <dsp:style>
        <a:lnRef idx="2">
          <a:scrgbClr r="0" g="0" b="0"/>
        </a:lnRef>
        <a:fillRef idx="1">
          <a:scrgbClr r="0" g="0" b="0"/>
        </a:fillRef>
        <a:effectRef idx="1">
          <a:scrgbClr r="0" g="0" b="0"/>
        </a:effectRef>
        <a:fontRef idx="minor">
          <a:schemeClr val="lt1"/>
        </a:fontRef>
      </dsp:style>
      <dsp:txBody>
        <a:bodyPr spcFirstLastPara="0" vert="horz" wrap="square" lIns="309601" tIns="165100" rIns="309601" bIns="165100" numCol="1" spcCol="1270" anchor="ctr" anchorCtr="0">
          <a:noAutofit/>
        </a:bodyPr>
        <a:lstStyle/>
        <a:p>
          <a:pPr marL="0" lvl="0" indent="0" algn="l" defTabSz="2933700">
            <a:lnSpc>
              <a:spcPct val="90000"/>
            </a:lnSpc>
            <a:spcBef>
              <a:spcPct val="0"/>
            </a:spcBef>
            <a:spcAft>
              <a:spcPct val="35000"/>
            </a:spcAft>
            <a:buNone/>
          </a:pPr>
          <a:r>
            <a:rPr lang="en-US" sz="6600" kern="1200"/>
            <a:t>03</a:t>
          </a:r>
        </a:p>
      </dsp:txBody>
      <dsp:txXfrm>
        <a:off x="6770905" y="0"/>
        <a:ext cx="3134320" cy="1354974"/>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D9CE18-F641-4B7A-B5D4-977E5DDE1BDA}">
      <dsp:nvSpPr>
        <dsp:cNvPr id="0" name=""/>
        <dsp:cNvSpPr/>
      </dsp:nvSpPr>
      <dsp:spPr>
        <a:xfrm>
          <a:off x="0" y="765030"/>
          <a:ext cx="1547812" cy="1857374"/>
        </a:xfrm>
        <a:prstGeom prst="rect">
          <a:avLst/>
        </a:prstGeom>
        <a:solidFill>
          <a:schemeClr val="accent2">
            <a:hueOff val="0"/>
            <a:satOff val="0"/>
            <a:lumOff val="0"/>
            <a:alphaOff val="0"/>
          </a:schemeClr>
        </a:solidFill>
        <a:ln w="19050" cap="rnd" cmpd="sng" algn="ctr">
          <a:solidFill>
            <a:schemeClr val="accent2">
              <a:hueOff val="0"/>
              <a:satOff val="0"/>
              <a:lumOff val="0"/>
              <a:alphaOff val="0"/>
            </a:schemeClr>
          </a:solidFill>
          <a:prstDash val="solid"/>
        </a:ln>
        <a:effectLst/>
      </dsp:spPr>
      <dsp:style>
        <a:lnRef idx="2">
          <a:scrgbClr r="0" g="0" b="0"/>
        </a:lnRef>
        <a:fillRef idx="1">
          <a:scrgbClr r="0" g="0" b="0"/>
        </a:fillRef>
        <a:effectRef idx="1">
          <a:scrgbClr r="0" g="0" b="0"/>
        </a:effectRef>
        <a:fontRef idx="minor">
          <a:schemeClr val="lt1"/>
        </a:fontRef>
      </dsp:style>
      <dsp:txBody>
        <a:bodyPr spcFirstLastPara="0" vert="horz" wrap="square" lIns="152889" tIns="0" rIns="152889" bIns="330200" numCol="1" spcCol="1270" anchor="t" anchorCtr="0">
          <a:noAutofit/>
        </a:bodyPr>
        <a:lstStyle/>
        <a:p>
          <a:pPr marL="0" lvl="0" indent="0" algn="l" defTabSz="488950">
            <a:lnSpc>
              <a:spcPct val="90000"/>
            </a:lnSpc>
            <a:spcBef>
              <a:spcPct val="0"/>
            </a:spcBef>
            <a:spcAft>
              <a:spcPct val="35000"/>
            </a:spcAft>
            <a:buNone/>
          </a:pPr>
          <a:r>
            <a:rPr lang="en-US" sz="1100" kern="1200"/>
            <a:t>Provide employee with an Employee Injury packet (i.e. the packet needs to be accessible to all employees – day and night).</a:t>
          </a:r>
        </a:p>
      </dsp:txBody>
      <dsp:txXfrm>
        <a:off x="0" y="1507980"/>
        <a:ext cx="1547812" cy="1114424"/>
      </dsp:txXfrm>
    </dsp:sp>
    <dsp:sp modelId="{733C63A0-BF9D-49EC-99EC-520B5CF7B91E}">
      <dsp:nvSpPr>
        <dsp:cNvPr id="0" name=""/>
        <dsp:cNvSpPr/>
      </dsp:nvSpPr>
      <dsp:spPr>
        <a:xfrm>
          <a:off x="0" y="765030"/>
          <a:ext cx="1547812" cy="742949"/>
        </a:xfrm>
        <a:prstGeom prst="rect">
          <a:avLst/>
        </a:prstGeom>
        <a:noFill/>
        <a:ln w="19050" cap="rnd" cmpd="sng" algn="ctr">
          <a:noFill/>
          <a:prstDash val="solid"/>
        </a:ln>
        <a:effectLst/>
        <a:sp3d/>
      </dsp:spPr>
      <dsp:style>
        <a:lnRef idx="2">
          <a:scrgbClr r="0" g="0" b="0"/>
        </a:lnRef>
        <a:fillRef idx="1">
          <a:scrgbClr r="0" g="0" b="0"/>
        </a:fillRef>
        <a:effectRef idx="1">
          <a:scrgbClr r="0" g="0" b="0"/>
        </a:effectRef>
        <a:fontRef idx="minor">
          <a:schemeClr val="lt1"/>
        </a:fontRef>
      </dsp:style>
      <dsp:txBody>
        <a:bodyPr spcFirstLastPara="0" vert="horz" wrap="square" lIns="152889" tIns="165100" rIns="152889" bIns="165100" numCol="1" spcCol="1270" anchor="ctr" anchorCtr="0">
          <a:noAutofit/>
        </a:bodyPr>
        <a:lstStyle/>
        <a:p>
          <a:pPr marL="0" lvl="0" indent="0" algn="l" defTabSz="1289050">
            <a:lnSpc>
              <a:spcPct val="90000"/>
            </a:lnSpc>
            <a:spcBef>
              <a:spcPct val="0"/>
            </a:spcBef>
            <a:spcAft>
              <a:spcPct val="35000"/>
            </a:spcAft>
            <a:buNone/>
          </a:pPr>
          <a:r>
            <a:rPr lang="en-US" sz="2900" kern="1200"/>
            <a:t>01</a:t>
          </a:r>
        </a:p>
      </dsp:txBody>
      <dsp:txXfrm>
        <a:off x="0" y="765030"/>
        <a:ext cx="1547812" cy="742949"/>
      </dsp:txXfrm>
    </dsp:sp>
    <dsp:sp modelId="{0440939C-6EA0-44D7-B1FD-E82D2BFFEC50}">
      <dsp:nvSpPr>
        <dsp:cNvPr id="0" name=""/>
        <dsp:cNvSpPr/>
      </dsp:nvSpPr>
      <dsp:spPr>
        <a:xfrm>
          <a:off x="1671637" y="765030"/>
          <a:ext cx="1547812" cy="1857374"/>
        </a:xfrm>
        <a:prstGeom prst="rect">
          <a:avLst/>
        </a:prstGeom>
        <a:solidFill>
          <a:schemeClr val="accent2">
            <a:hueOff val="-756772"/>
            <a:satOff val="2098"/>
            <a:lumOff val="863"/>
            <a:alphaOff val="0"/>
          </a:schemeClr>
        </a:solidFill>
        <a:ln w="19050" cap="rnd" cmpd="sng" algn="ctr">
          <a:solidFill>
            <a:schemeClr val="accent2">
              <a:hueOff val="-756772"/>
              <a:satOff val="2098"/>
              <a:lumOff val="863"/>
              <a:alphaOff val="0"/>
            </a:schemeClr>
          </a:solidFill>
          <a:prstDash val="solid"/>
        </a:ln>
        <a:effectLst/>
      </dsp:spPr>
      <dsp:style>
        <a:lnRef idx="2">
          <a:scrgbClr r="0" g="0" b="0"/>
        </a:lnRef>
        <a:fillRef idx="1">
          <a:scrgbClr r="0" g="0" b="0"/>
        </a:fillRef>
        <a:effectRef idx="1">
          <a:scrgbClr r="0" g="0" b="0"/>
        </a:effectRef>
        <a:fontRef idx="minor">
          <a:schemeClr val="lt1"/>
        </a:fontRef>
      </dsp:style>
      <dsp:txBody>
        <a:bodyPr spcFirstLastPara="0" vert="horz" wrap="square" lIns="152889" tIns="0" rIns="152889" bIns="330200" numCol="1" spcCol="1270" anchor="t" anchorCtr="0">
          <a:noAutofit/>
        </a:bodyPr>
        <a:lstStyle/>
        <a:p>
          <a:pPr marL="0" lvl="0" indent="0" algn="l" defTabSz="488950">
            <a:lnSpc>
              <a:spcPct val="90000"/>
            </a:lnSpc>
            <a:spcBef>
              <a:spcPct val="0"/>
            </a:spcBef>
            <a:spcAft>
              <a:spcPct val="35000"/>
            </a:spcAft>
            <a:buNone/>
          </a:pPr>
          <a:r>
            <a:rPr lang="en-US" sz="1100" kern="1200"/>
            <a:t>Employee informs medical facility that it’s a work-related injury.</a:t>
          </a:r>
        </a:p>
      </dsp:txBody>
      <dsp:txXfrm>
        <a:off x="1671637" y="1507980"/>
        <a:ext cx="1547812" cy="1114424"/>
      </dsp:txXfrm>
    </dsp:sp>
    <dsp:sp modelId="{55F15868-B7E6-4EE4-9FE0-67707C93F0D8}">
      <dsp:nvSpPr>
        <dsp:cNvPr id="0" name=""/>
        <dsp:cNvSpPr/>
      </dsp:nvSpPr>
      <dsp:spPr>
        <a:xfrm>
          <a:off x="1671637" y="765030"/>
          <a:ext cx="1547812" cy="742949"/>
        </a:xfrm>
        <a:prstGeom prst="rect">
          <a:avLst/>
        </a:prstGeom>
        <a:noFill/>
        <a:ln w="19050" cap="rnd" cmpd="sng" algn="ctr">
          <a:noFill/>
          <a:prstDash val="solid"/>
        </a:ln>
        <a:effectLst/>
        <a:sp3d/>
      </dsp:spPr>
      <dsp:style>
        <a:lnRef idx="2">
          <a:scrgbClr r="0" g="0" b="0"/>
        </a:lnRef>
        <a:fillRef idx="1">
          <a:scrgbClr r="0" g="0" b="0"/>
        </a:fillRef>
        <a:effectRef idx="1">
          <a:scrgbClr r="0" g="0" b="0"/>
        </a:effectRef>
        <a:fontRef idx="minor">
          <a:schemeClr val="lt1"/>
        </a:fontRef>
      </dsp:style>
      <dsp:txBody>
        <a:bodyPr spcFirstLastPara="0" vert="horz" wrap="square" lIns="152889" tIns="165100" rIns="152889" bIns="165100" numCol="1" spcCol="1270" anchor="ctr" anchorCtr="0">
          <a:noAutofit/>
        </a:bodyPr>
        <a:lstStyle/>
        <a:p>
          <a:pPr marL="0" lvl="0" indent="0" algn="l" defTabSz="1289050">
            <a:lnSpc>
              <a:spcPct val="90000"/>
            </a:lnSpc>
            <a:spcBef>
              <a:spcPct val="0"/>
            </a:spcBef>
            <a:spcAft>
              <a:spcPct val="35000"/>
            </a:spcAft>
            <a:buNone/>
          </a:pPr>
          <a:r>
            <a:rPr lang="en-US" sz="2900" kern="1200"/>
            <a:t>02</a:t>
          </a:r>
        </a:p>
      </dsp:txBody>
      <dsp:txXfrm>
        <a:off x="1671637" y="765030"/>
        <a:ext cx="1547812" cy="742949"/>
      </dsp:txXfrm>
    </dsp:sp>
    <dsp:sp modelId="{8ADB3F29-0971-4B22-A58D-10EBCE2A5C3B}">
      <dsp:nvSpPr>
        <dsp:cNvPr id="0" name=""/>
        <dsp:cNvSpPr/>
      </dsp:nvSpPr>
      <dsp:spPr>
        <a:xfrm>
          <a:off x="3343275" y="765030"/>
          <a:ext cx="1547812" cy="1857374"/>
        </a:xfrm>
        <a:prstGeom prst="rect">
          <a:avLst/>
        </a:prstGeom>
        <a:solidFill>
          <a:schemeClr val="accent2">
            <a:hueOff val="-1513545"/>
            <a:satOff val="4196"/>
            <a:lumOff val="1726"/>
            <a:alphaOff val="0"/>
          </a:schemeClr>
        </a:solidFill>
        <a:ln w="19050" cap="rnd" cmpd="sng" algn="ctr">
          <a:solidFill>
            <a:schemeClr val="accent2">
              <a:hueOff val="-1513545"/>
              <a:satOff val="4196"/>
              <a:lumOff val="1726"/>
              <a:alphaOff val="0"/>
            </a:schemeClr>
          </a:solidFill>
          <a:prstDash val="solid"/>
        </a:ln>
        <a:effectLst/>
      </dsp:spPr>
      <dsp:style>
        <a:lnRef idx="2">
          <a:scrgbClr r="0" g="0" b="0"/>
        </a:lnRef>
        <a:fillRef idx="1">
          <a:scrgbClr r="0" g="0" b="0"/>
        </a:fillRef>
        <a:effectRef idx="1">
          <a:scrgbClr r="0" g="0" b="0"/>
        </a:effectRef>
        <a:fontRef idx="minor">
          <a:schemeClr val="lt1"/>
        </a:fontRef>
      </dsp:style>
      <dsp:txBody>
        <a:bodyPr spcFirstLastPara="0" vert="horz" wrap="square" lIns="152889" tIns="0" rIns="152889" bIns="330200" numCol="1" spcCol="1270" anchor="t" anchorCtr="0">
          <a:noAutofit/>
        </a:bodyPr>
        <a:lstStyle/>
        <a:p>
          <a:pPr marL="0" lvl="0" indent="0" algn="l" defTabSz="488950">
            <a:lnSpc>
              <a:spcPct val="90000"/>
            </a:lnSpc>
            <a:spcBef>
              <a:spcPct val="0"/>
            </a:spcBef>
            <a:spcAft>
              <a:spcPct val="35000"/>
            </a:spcAft>
            <a:buNone/>
          </a:pPr>
          <a:r>
            <a:rPr lang="en-US" sz="1100" kern="1200"/>
            <a:t>Employee must complete an employee post injury drug screen and breath alcohol test.</a:t>
          </a:r>
        </a:p>
      </dsp:txBody>
      <dsp:txXfrm>
        <a:off x="3343275" y="1507980"/>
        <a:ext cx="1547812" cy="1114424"/>
      </dsp:txXfrm>
    </dsp:sp>
    <dsp:sp modelId="{7F07584F-9DC2-48D1-A73E-93CA4AA0B2E5}">
      <dsp:nvSpPr>
        <dsp:cNvPr id="0" name=""/>
        <dsp:cNvSpPr/>
      </dsp:nvSpPr>
      <dsp:spPr>
        <a:xfrm>
          <a:off x="3343275" y="765030"/>
          <a:ext cx="1547812" cy="742949"/>
        </a:xfrm>
        <a:prstGeom prst="rect">
          <a:avLst/>
        </a:prstGeom>
        <a:noFill/>
        <a:ln w="19050" cap="rnd" cmpd="sng" algn="ctr">
          <a:noFill/>
          <a:prstDash val="solid"/>
        </a:ln>
        <a:effectLst/>
        <a:sp3d/>
      </dsp:spPr>
      <dsp:style>
        <a:lnRef idx="2">
          <a:scrgbClr r="0" g="0" b="0"/>
        </a:lnRef>
        <a:fillRef idx="1">
          <a:scrgbClr r="0" g="0" b="0"/>
        </a:fillRef>
        <a:effectRef idx="1">
          <a:scrgbClr r="0" g="0" b="0"/>
        </a:effectRef>
        <a:fontRef idx="minor">
          <a:schemeClr val="lt1"/>
        </a:fontRef>
      </dsp:style>
      <dsp:txBody>
        <a:bodyPr spcFirstLastPara="0" vert="horz" wrap="square" lIns="152889" tIns="165100" rIns="152889" bIns="165100" numCol="1" spcCol="1270" anchor="ctr" anchorCtr="0">
          <a:noAutofit/>
        </a:bodyPr>
        <a:lstStyle/>
        <a:p>
          <a:pPr marL="0" lvl="0" indent="0" algn="l" defTabSz="1289050">
            <a:lnSpc>
              <a:spcPct val="90000"/>
            </a:lnSpc>
            <a:spcBef>
              <a:spcPct val="0"/>
            </a:spcBef>
            <a:spcAft>
              <a:spcPct val="35000"/>
            </a:spcAft>
            <a:buNone/>
          </a:pPr>
          <a:r>
            <a:rPr lang="en-US" sz="2900" kern="1200"/>
            <a:t>03</a:t>
          </a:r>
        </a:p>
      </dsp:txBody>
      <dsp:txXfrm>
        <a:off x="3343275" y="765030"/>
        <a:ext cx="1547812" cy="742949"/>
      </dsp:txXfrm>
    </dsp:sp>
    <dsp:sp modelId="{2487040F-C6FA-4AFB-B83F-386A26BD5F9D}">
      <dsp:nvSpPr>
        <dsp:cNvPr id="0" name=""/>
        <dsp:cNvSpPr/>
      </dsp:nvSpPr>
      <dsp:spPr>
        <a:xfrm>
          <a:off x="5014912" y="765030"/>
          <a:ext cx="1547812" cy="1857374"/>
        </a:xfrm>
        <a:prstGeom prst="rect">
          <a:avLst/>
        </a:prstGeom>
        <a:solidFill>
          <a:schemeClr val="accent2">
            <a:hueOff val="-2270317"/>
            <a:satOff val="6295"/>
            <a:lumOff val="2588"/>
            <a:alphaOff val="0"/>
          </a:schemeClr>
        </a:solidFill>
        <a:ln w="19050" cap="rnd" cmpd="sng" algn="ctr">
          <a:solidFill>
            <a:schemeClr val="accent2">
              <a:hueOff val="-2270317"/>
              <a:satOff val="6295"/>
              <a:lumOff val="2588"/>
              <a:alphaOff val="0"/>
            </a:schemeClr>
          </a:solidFill>
          <a:prstDash val="solid"/>
        </a:ln>
        <a:effectLst/>
      </dsp:spPr>
      <dsp:style>
        <a:lnRef idx="2">
          <a:scrgbClr r="0" g="0" b="0"/>
        </a:lnRef>
        <a:fillRef idx="1">
          <a:scrgbClr r="0" g="0" b="0"/>
        </a:fillRef>
        <a:effectRef idx="1">
          <a:scrgbClr r="0" g="0" b="0"/>
        </a:effectRef>
        <a:fontRef idx="minor">
          <a:schemeClr val="lt1"/>
        </a:fontRef>
      </dsp:style>
      <dsp:txBody>
        <a:bodyPr spcFirstLastPara="0" vert="horz" wrap="square" lIns="152889" tIns="0" rIns="152889" bIns="330200" numCol="1" spcCol="1270" anchor="t" anchorCtr="0">
          <a:noAutofit/>
        </a:bodyPr>
        <a:lstStyle/>
        <a:p>
          <a:pPr marL="0" lvl="0" indent="0" algn="l" defTabSz="488950">
            <a:lnSpc>
              <a:spcPct val="90000"/>
            </a:lnSpc>
            <a:spcBef>
              <a:spcPct val="0"/>
            </a:spcBef>
            <a:spcAft>
              <a:spcPct val="35000"/>
            </a:spcAft>
            <a:buNone/>
          </a:pPr>
          <a:r>
            <a:rPr lang="en-US" sz="1100" kern="1200"/>
            <a:t>Employee completes Injury and Illness Report form.  </a:t>
          </a:r>
        </a:p>
      </dsp:txBody>
      <dsp:txXfrm>
        <a:off x="5014912" y="1507980"/>
        <a:ext cx="1547812" cy="1114424"/>
      </dsp:txXfrm>
    </dsp:sp>
    <dsp:sp modelId="{4CC0656F-7943-4D5A-92CE-5518C1C081BB}">
      <dsp:nvSpPr>
        <dsp:cNvPr id="0" name=""/>
        <dsp:cNvSpPr/>
      </dsp:nvSpPr>
      <dsp:spPr>
        <a:xfrm>
          <a:off x="5014912" y="765030"/>
          <a:ext cx="1547812" cy="742949"/>
        </a:xfrm>
        <a:prstGeom prst="rect">
          <a:avLst/>
        </a:prstGeom>
        <a:noFill/>
        <a:ln w="19050" cap="rnd" cmpd="sng" algn="ctr">
          <a:noFill/>
          <a:prstDash val="solid"/>
        </a:ln>
        <a:effectLst/>
        <a:sp3d/>
      </dsp:spPr>
      <dsp:style>
        <a:lnRef idx="2">
          <a:scrgbClr r="0" g="0" b="0"/>
        </a:lnRef>
        <a:fillRef idx="1">
          <a:scrgbClr r="0" g="0" b="0"/>
        </a:fillRef>
        <a:effectRef idx="1">
          <a:scrgbClr r="0" g="0" b="0"/>
        </a:effectRef>
        <a:fontRef idx="minor">
          <a:schemeClr val="lt1"/>
        </a:fontRef>
      </dsp:style>
      <dsp:txBody>
        <a:bodyPr spcFirstLastPara="0" vert="horz" wrap="square" lIns="152889" tIns="165100" rIns="152889" bIns="165100" numCol="1" spcCol="1270" anchor="ctr" anchorCtr="0">
          <a:noAutofit/>
        </a:bodyPr>
        <a:lstStyle/>
        <a:p>
          <a:pPr marL="0" lvl="0" indent="0" algn="l" defTabSz="1289050">
            <a:lnSpc>
              <a:spcPct val="90000"/>
            </a:lnSpc>
            <a:spcBef>
              <a:spcPct val="0"/>
            </a:spcBef>
            <a:spcAft>
              <a:spcPct val="35000"/>
            </a:spcAft>
            <a:buNone/>
          </a:pPr>
          <a:r>
            <a:rPr lang="en-US" sz="2900" kern="1200"/>
            <a:t>04</a:t>
          </a:r>
        </a:p>
      </dsp:txBody>
      <dsp:txXfrm>
        <a:off x="5014912" y="765030"/>
        <a:ext cx="1547812" cy="742949"/>
      </dsp:txXfrm>
    </dsp:sp>
    <dsp:sp modelId="{82E8D157-6084-4506-97F0-DDC0BBF68161}">
      <dsp:nvSpPr>
        <dsp:cNvPr id="0" name=""/>
        <dsp:cNvSpPr/>
      </dsp:nvSpPr>
      <dsp:spPr>
        <a:xfrm>
          <a:off x="6686549" y="765030"/>
          <a:ext cx="1547812" cy="1857374"/>
        </a:xfrm>
        <a:prstGeom prst="rect">
          <a:avLst/>
        </a:prstGeom>
        <a:solidFill>
          <a:schemeClr val="accent2">
            <a:hueOff val="-3027089"/>
            <a:satOff val="8393"/>
            <a:lumOff val="3451"/>
            <a:alphaOff val="0"/>
          </a:schemeClr>
        </a:solidFill>
        <a:ln w="19050" cap="rnd" cmpd="sng" algn="ctr">
          <a:solidFill>
            <a:schemeClr val="accent2">
              <a:hueOff val="-3027089"/>
              <a:satOff val="8393"/>
              <a:lumOff val="3451"/>
              <a:alphaOff val="0"/>
            </a:schemeClr>
          </a:solidFill>
          <a:prstDash val="solid"/>
        </a:ln>
        <a:effectLst/>
      </dsp:spPr>
      <dsp:style>
        <a:lnRef idx="2">
          <a:scrgbClr r="0" g="0" b="0"/>
        </a:lnRef>
        <a:fillRef idx="1">
          <a:scrgbClr r="0" g="0" b="0"/>
        </a:fillRef>
        <a:effectRef idx="1">
          <a:scrgbClr r="0" g="0" b="0"/>
        </a:effectRef>
        <a:fontRef idx="minor">
          <a:schemeClr val="lt1"/>
        </a:fontRef>
      </dsp:style>
      <dsp:txBody>
        <a:bodyPr spcFirstLastPara="0" vert="horz" wrap="square" lIns="152889" tIns="0" rIns="152889" bIns="330200" numCol="1" spcCol="1270" anchor="t" anchorCtr="0">
          <a:noAutofit/>
        </a:bodyPr>
        <a:lstStyle/>
        <a:p>
          <a:pPr marL="0" lvl="0" indent="0" algn="l" defTabSz="488950">
            <a:lnSpc>
              <a:spcPct val="90000"/>
            </a:lnSpc>
            <a:spcBef>
              <a:spcPct val="0"/>
            </a:spcBef>
            <a:spcAft>
              <a:spcPct val="35000"/>
            </a:spcAft>
            <a:buNone/>
          </a:pPr>
          <a:r>
            <a:rPr lang="en-US" sz="1100" kern="1200"/>
            <a:t>Witnesses complete the witness statement form.</a:t>
          </a:r>
        </a:p>
      </dsp:txBody>
      <dsp:txXfrm>
        <a:off x="6686549" y="1507980"/>
        <a:ext cx="1547812" cy="1114424"/>
      </dsp:txXfrm>
    </dsp:sp>
    <dsp:sp modelId="{CF2DDC44-2EE4-4A60-8B13-87D1487A62E6}">
      <dsp:nvSpPr>
        <dsp:cNvPr id="0" name=""/>
        <dsp:cNvSpPr/>
      </dsp:nvSpPr>
      <dsp:spPr>
        <a:xfrm>
          <a:off x="6686549" y="765030"/>
          <a:ext cx="1547812" cy="742949"/>
        </a:xfrm>
        <a:prstGeom prst="rect">
          <a:avLst/>
        </a:prstGeom>
        <a:noFill/>
        <a:ln w="19050" cap="rnd" cmpd="sng" algn="ctr">
          <a:noFill/>
          <a:prstDash val="solid"/>
        </a:ln>
        <a:effectLst/>
        <a:sp3d/>
      </dsp:spPr>
      <dsp:style>
        <a:lnRef idx="2">
          <a:scrgbClr r="0" g="0" b="0"/>
        </a:lnRef>
        <a:fillRef idx="1">
          <a:scrgbClr r="0" g="0" b="0"/>
        </a:fillRef>
        <a:effectRef idx="1">
          <a:scrgbClr r="0" g="0" b="0"/>
        </a:effectRef>
        <a:fontRef idx="minor">
          <a:schemeClr val="lt1"/>
        </a:fontRef>
      </dsp:style>
      <dsp:txBody>
        <a:bodyPr spcFirstLastPara="0" vert="horz" wrap="square" lIns="152889" tIns="165100" rIns="152889" bIns="165100" numCol="1" spcCol="1270" anchor="ctr" anchorCtr="0">
          <a:noAutofit/>
        </a:bodyPr>
        <a:lstStyle/>
        <a:p>
          <a:pPr marL="0" lvl="0" indent="0" algn="l" defTabSz="1289050">
            <a:lnSpc>
              <a:spcPct val="90000"/>
            </a:lnSpc>
            <a:spcBef>
              <a:spcPct val="0"/>
            </a:spcBef>
            <a:spcAft>
              <a:spcPct val="35000"/>
            </a:spcAft>
            <a:buNone/>
          </a:pPr>
          <a:r>
            <a:rPr lang="en-US" sz="2900" kern="1200"/>
            <a:t>05</a:t>
          </a:r>
        </a:p>
      </dsp:txBody>
      <dsp:txXfrm>
        <a:off x="6686549" y="765030"/>
        <a:ext cx="1547812" cy="742949"/>
      </dsp:txXfrm>
    </dsp:sp>
    <dsp:sp modelId="{E53166F4-08C4-4EE8-B3A1-87EE2ABEEDC3}">
      <dsp:nvSpPr>
        <dsp:cNvPr id="0" name=""/>
        <dsp:cNvSpPr/>
      </dsp:nvSpPr>
      <dsp:spPr>
        <a:xfrm>
          <a:off x="8358187" y="765030"/>
          <a:ext cx="1547812" cy="1857374"/>
        </a:xfrm>
        <a:prstGeom prst="rect">
          <a:avLst/>
        </a:prstGeom>
        <a:solidFill>
          <a:schemeClr val="accent2">
            <a:hueOff val="-3783861"/>
            <a:satOff val="10491"/>
            <a:lumOff val="4314"/>
            <a:alphaOff val="0"/>
          </a:schemeClr>
        </a:solidFill>
        <a:ln w="19050" cap="rnd" cmpd="sng" algn="ctr">
          <a:solidFill>
            <a:schemeClr val="accent2">
              <a:hueOff val="-3783861"/>
              <a:satOff val="10491"/>
              <a:lumOff val="4314"/>
              <a:alphaOff val="0"/>
            </a:schemeClr>
          </a:solidFill>
          <a:prstDash val="solid"/>
        </a:ln>
        <a:effectLst/>
      </dsp:spPr>
      <dsp:style>
        <a:lnRef idx="2">
          <a:scrgbClr r="0" g="0" b="0"/>
        </a:lnRef>
        <a:fillRef idx="1">
          <a:scrgbClr r="0" g="0" b="0"/>
        </a:fillRef>
        <a:effectRef idx="1">
          <a:scrgbClr r="0" g="0" b="0"/>
        </a:effectRef>
        <a:fontRef idx="minor">
          <a:schemeClr val="lt1"/>
        </a:fontRef>
      </dsp:style>
      <dsp:txBody>
        <a:bodyPr spcFirstLastPara="0" vert="horz" wrap="square" lIns="152889" tIns="0" rIns="152889" bIns="330200" numCol="1" spcCol="1270" anchor="t" anchorCtr="0">
          <a:noAutofit/>
        </a:bodyPr>
        <a:lstStyle/>
        <a:p>
          <a:pPr marL="0" lvl="0" indent="0" algn="l" defTabSz="488950">
            <a:lnSpc>
              <a:spcPct val="90000"/>
            </a:lnSpc>
            <a:spcBef>
              <a:spcPct val="0"/>
            </a:spcBef>
            <a:spcAft>
              <a:spcPct val="35000"/>
            </a:spcAft>
            <a:buNone/>
          </a:pPr>
          <a:r>
            <a:rPr lang="en-US" sz="1100" kern="1200" dirty="0"/>
            <a:t>Scan and send completed forms and medical forms to Pat C. (Payroll).</a:t>
          </a:r>
        </a:p>
      </dsp:txBody>
      <dsp:txXfrm>
        <a:off x="8358187" y="1507980"/>
        <a:ext cx="1547812" cy="1114424"/>
      </dsp:txXfrm>
    </dsp:sp>
    <dsp:sp modelId="{EEFC8BF1-8049-40E4-8FA2-89FF96E8DD9F}">
      <dsp:nvSpPr>
        <dsp:cNvPr id="0" name=""/>
        <dsp:cNvSpPr/>
      </dsp:nvSpPr>
      <dsp:spPr>
        <a:xfrm>
          <a:off x="8358187" y="765030"/>
          <a:ext cx="1547812" cy="742949"/>
        </a:xfrm>
        <a:prstGeom prst="rect">
          <a:avLst/>
        </a:prstGeom>
        <a:noFill/>
        <a:ln w="19050" cap="rnd" cmpd="sng" algn="ctr">
          <a:noFill/>
          <a:prstDash val="solid"/>
        </a:ln>
        <a:effectLst/>
        <a:sp3d/>
      </dsp:spPr>
      <dsp:style>
        <a:lnRef idx="2">
          <a:scrgbClr r="0" g="0" b="0"/>
        </a:lnRef>
        <a:fillRef idx="1">
          <a:scrgbClr r="0" g="0" b="0"/>
        </a:fillRef>
        <a:effectRef idx="1">
          <a:scrgbClr r="0" g="0" b="0"/>
        </a:effectRef>
        <a:fontRef idx="minor">
          <a:schemeClr val="lt1"/>
        </a:fontRef>
      </dsp:style>
      <dsp:txBody>
        <a:bodyPr spcFirstLastPara="0" vert="horz" wrap="square" lIns="152889" tIns="165100" rIns="152889" bIns="165100" numCol="1" spcCol="1270" anchor="ctr" anchorCtr="0">
          <a:noAutofit/>
        </a:bodyPr>
        <a:lstStyle/>
        <a:p>
          <a:pPr marL="0" lvl="0" indent="0" algn="l" defTabSz="1289050">
            <a:lnSpc>
              <a:spcPct val="90000"/>
            </a:lnSpc>
            <a:spcBef>
              <a:spcPct val="0"/>
            </a:spcBef>
            <a:spcAft>
              <a:spcPct val="35000"/>
            </a:spcAft>
            <a:buNone/>
          </a:pPr>
          <a:r>
            <a:rPr lang="en-US" sz="2900" kern="1200"/>
            <a:t>06</a:t>
          </a:r>
        </a:p>
      </dsp:txBody>
      <dsp:txXfrm>
        <a:off x="8358187" y="765030"/>
        <a:ext cx="1547812" cy="742949"/>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C815140-86F2-4203-A606-6AA881302B3C}">
      <dsp:nvSpPr>
        <dsp:cNvPr id="0" name=""/>
        <dsp:cNvSpPr/>
      </dsp:nvSpPr>
      <dsp:spPr>
        <a:xfrm>
          <a:off x="0" y="222326"/>
          <a:ext cx="9906000" cy="1023750"/>
        </a:xfrm>
        <a:prstGeom prst="rect">
          <a:avLst/>
        </a:prstGeom>
        <a:solidFill>
          <a:schemeClr val="lt1">
            <a:alpha val="90000"/>
            <a:hueOff val="0"/>
            <a:satOff val="0"/>
            <a:lumOff val="0"/>
            <a:alphaOff val="0"/>
          </a:schemeClr>
        </a:solidFill>
        <a:ln w="19050" cap="rnd"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8816" tIns="270764" rIns="768816" bIns="142240" numCol="1" spcCol="1270" anchor="t" anchorCtr="0">
          <a:noAutofit/>
        </a:bodyPr>
        <a:lstStyle/>
        <a:p>
          <a:pPr marL="228600" lvl="1" indent="-228600" algn="l" defTabSz="889000">
            <a:lnSpc>
              <a:spcPct val="90000"/>
            </a:lnSpc>
            <a:spcBef>
              <a:spcPct val="0"/>
            </a:spcBef>
            <a:spcAft>
              <a:spcPct val="15000"/>
            </a:spcAft>
            <a:buChar char="•"/>
          </a:pPr>
          <a:r>
            <a:rPr lang="en-US" sz="2000" kern="1200" dirty="0">
              <a:solidFill>
                <a:srgbClr val="0066FF"/>
              </a:solidFill>
              <a:hlinkClick xmlns:r="http://schemas.openxmlformats.org/officeDocument/2006/relationships" r:id="rId1">
                <a:extLst>
                  <a:ext uri="{A12FA001-AC4F-418D-AE19-62706E023703}">
                    <ahyp:hlinkClr xmlns:ahyp="http://schemas.microsoft.com/office/drawing/2018/hyperlinkcolor" val="tx"/>
                  </a:ext>
                </a:extLst>
              </a:hlinkClick>
            </a:rPr>
            <a:t>www.fuelmart.com/docs.php</a:t>
          </a:r>
          <a:endParaRPr lang="en-US" sz="2000" kern="1200" dirty="0">
            <a:solidFill>
              <a:srgbClr val="0066FF"/>
            </a:solidFill>
          </a:endParaRPr>
        </a:p>
        <a:p>
          <a:pPr marL="228600" lvl="1" indent="-228600" algn="l" defTabSz="889000">
            <a:lnSpc>
              <a:spcPct val="90000"/>
            </a:lnSpc>
            <a:spcBef>
              <a:spcPct val="0"/>
            </a:spcBef>
            <a:spcAft>
              <a:spcPct val="15000"/>
            </a:spcAft>
            <a:buChar char="•"/>
          </a:pPr>
          <a:r>
            <a:rPr lang="en-US" sz="2000" kern="1200" dirty="0"/>
            <a:t>Incident Forms, Monthly Inspection Forms, Employee Injury Forms</a:t>
          </a:r>
        </a:p>
      </dsp:txBody>
      <dsp:txXfrm>
        <a:off x="0" y="222326"/>
        <a:ext cx="9906000" cy="1023750"/>
      </dsp:txXfrm>
    </dsp:sp>
    <dsp:sp modelId="{1E4B5426-FA88-4538-904A-54BBC2357403}">
      <dsp:nvSpPr>
        <dsp:cNvPr id="0" name=""/>
        <dsp:cNvSpPr/>
      </dsp:nvSpPr>
      <dsp:spPr>
        <a:xfrm>
          <a:off x="495300" y="30446"/>
          <a:ext cx="6934200" cy="383760"/>
        </a:xfrm>
        <a:prstGeom prst="roundRect">
          <a:avLst/>
        </a:prstGeom>
        <a:solidFill>
          <a:schemeClr val="accent2">
            <a:hueOff val="0"/>
            <a:satOff val="0"/>
            <a:lumOff val="0"/>
            <a:alphaOff val="0"/>
          </a:schemeClr>
        </a:solidFill>
        <a:ln w="25400"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262096" tIns="0" rIns="262096" bIns="0" numCol="1" spcCol="1270" anchor="ctr" anchorCtr="0">
          <a:noAutofit/>
        </a:bodyPr>
        <a:lstStyle/>
        <a:p>
          <a:pPr marL="0" lvl="0" indent="0" algn="l" defTabSz="711200">
            <a:lnSpc>
              <a:spcPct val="90000"/>
            </a:lnSpc>
            <a:spcBef>
              <a:spcPct val="0"/>
            </a:spcBef>
            <a:spcAft>
              <a:spcPct val="35000"/>
            </a:spcAft>
            <a:buNone/>
          </a:pPr>
          <a:r>
            <a:rPr lang="en-US" sz="1600" kern="1200" dirty="0"/>
            <a:t>Safety Documents can be found on the FuelMart website at</a:t>
          </a:r>
        </a:p>
      </dsp:txBody>
      <dsp:txXfrm>
        <a:off x="514034" y="49180"/>
        <a:ext cx="6896732" cy="346292"/>
      </dsp:txXfrm>
    </dsp:sp>
    <dsp:sp modelId="{582FD0D3-9986-4F1E-AC9C-267D945DA69A}">
      <dsp:nvSpPr>
        <dsp:cNvPr id="0" name=""/>
        <dsp:cNvSpPr/>
      </dsp:nvSpPr>
      <dsp:spPr>
        <a:xfrm>
          <a:off x="0" y="1508156"/>
          <a:ext cx="9906000" cy="2334150"/>
        </a:xfrm>
        <a:prstGeom prst="rect">
          <a:avLst/>
        </a:prstGeom>
        <a:solidFill>
          <a:schemeClr val="lt1">
            <a:alpha val="90000"/>
            <a:hueOff val="0"/>
            <a:satOff val="0"/>
            <a:lumOff val="0"/>
            <a:alphaOff val="0"/>
          </a:schemeClr>
        </a:solidFill>
        <a:ln w="19050" cap="rnd"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8816" tIns="270764" rIns="768816" bIns="142240" numCol="1" spcCol="1270" anchor="t" anchorCtr="0">
          <a:noAutofit/>
        </a:bodyPr>
        <a:lstStyle/>
        <a:p>
          <a:pPr marL="228600" lvl="1" indent="-228600" algn="l" defTabSz="889000">
            <a:lnSpc>
              <a:spcPct val="90000"/>
            </a:lnSpc>
            <a:spcBef>
              <a:spcPct val="0"/>
            </a:spcBef>
            <a:spcAft>
              <a:spcPct val="15000"/>
            </a:spcAft>
            <a:buChar char="•"/>
          </a:pPr>
          <a:r>
            <a:rPr lang="en-US" sz="2000" kern="1200" dirty="0"/>
            <a:t>Class C certifications and training</a:t>
          </a:r>
        </a:p>
        <a:p>
          <a:pPr marL="228600" lvl="1" indent="-228600" algn="l" defTabSz="889000">
            <a:lnSpc>
              <a:spcPct val="90000"/>
            </a:lnSpc>
            <a:spcBef>
              <a:spcPct val="0"/>
            </a:spcBef>
            <a:spcAft>
              <a:spcPct val="15000"/>
            </a:spcAft>
            <a:buChar char="•"/>
          </a:pPr>
          <a:r>
            <a:rPr lang="en-US" sz="2000" kern="1200" dirty="0"/>
            <a:t>Employment documents (i.e. policies, procedures and forms)</a:t>
          </a:r>
        </a:p>
        <a:p>
          <a:pPr marL="228600" lvl="1" indent="-228600" algn="l" defTabSz="889000">
            <a:lnSpc>
              <a:spcPct val="90000"/>
            </a:lnSpc>
            <a:spcBef>
              <a:spcPct val="0"/>
            </a:spcBef>
            <a:spcAft>
              <a:spcPct val="15000"/>
            </a:spcAft>
            <a:buChar char="•"/>
          </a:pPr>
          <a:r>
            <a:rPr lang="en-US" sz="2000" kern="1200" dirty="0"/>
            <a:t>People Matter information</a:t>
          </a:r>
        </a:p>
        <a:p>
          <a:pPr marL="228600" lvl="1" indent="-228600" algn="l" defTabSz="889000">
            <a:lnSpc>
              <a:spcPct val="90000"/>
            </a:lnSpc>
            <a:spcBef>
              <a:spcPct val="0"/>
            </a:spcBef>
            <a:spcAft>
              <a:spcPct val="15000"/>
            </a:spcAft>
            <a:buChar char="•"/>
          </a:pPr>
          <a:r>
            <a:rPr lang="en-US" sz="2000" kern="1200" dirty="0"/>
            <a:t>FuelMart handbook</a:t>
          </a:r>
        </a:p>
        <a:p>
          <a:pPr marL="228600" lvl="1" indent="-228600" algn="l" defTabSz="889000">
            <a:lnSpc>
              <a:spcPct val="90000"/>
            </a:lnSpc>
            <a:spcBef>
              <a:spcPct val="0"/>
            </a:spcBef>
            <a:spcAft>
              <a:spcPct val="15000"/>
            </a:spcAft>
            <a:buChar char="•"/>
          </a:pPr>
          <a:r>
            <a:rPr lang="en-US" sz="2000" kern="1200" dirty="0"/>
            <a:t>SNAP EBT video </a:t>
          </a:r>
        </a:p>
        <a:p>
          <a:pPr marL="228600" lvl="1" indent="-228600" algn="l" defTabSz="889000">
            <a:lnSpc>
              <a:spcPct val="90000"/>
            </a:lnSpc>
            <a:spcBef>
              <a:spcPct val="0"/>
            </a:spcBef>
            <a:spcAft>
              <a:spcPct val="15000"/>
            </a:spcAft>
            <a:buChar char="•"/>
          </a:pPr>
          <a:r>
            <a:rPr lang="en-US" sz="2000" kern="1200" dirty="0"/>
            <a:t>Standard retail policies and procedures</a:t>
          </a:r>
        </a:p>
      </dsp:txBody>
      <dsp:txXfrm>
        <a:off x="0" y="1508156"/>
        <a:ext cx="9906000" cy="2334150"/>
      </dsp:txXfrm>
    </dsp:sp>
    <dsp:sp modelId="{01FB2324-08AE-4172-BEEF-F9045830CF2C}">
      <dsp:nvSpPr>
        <dsp:cNvPr id="0" name=""/>
        <dsp:cNvSpPr/>
      </dsp:nvSpPr>
      <dsp:spPr>
        <a:xfrm>
          <a:off x="495300" y="1316276"/>
          <a:ext cx="6934200" cy="383760"/>
        </a:xfrm>
        <a:prstGeom prst="roundRect">
          <a:avLst/>
        </a:prstGeom>
        <a:solidFill>
          <a:schemeClr val="accent3">
            <a:hueOff val="0"/>
            <a:satOff val="0"/>
            <a:lumOff val="0"/>
            <a:alphaOff val="0"/>
          </a:schemeClr>
        </a:solidFill>
        <a:ln w="25400"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262096" tIns="0" rIns="262096" bIns="0" numCol="1" spcCol="1270" anchor="ctr" anchorCtr="0">
          <a:noAutofit/>
        </a:bodyPr>
        <a:lstStyle/>
        <a:p>
          <a:pPr marL="0" lvl="0" indent="0" algn="l" defTabSz="711200">
            <a:lnSpc>
              <a:spcPct val="90000"/>
            </a:lnSpc>
            <a:spcBef>
              <a:spcPct val="0"/>
            </a:spcBef>
            <a:spcAft>
              <a:spcPct val="35000"/>
            </a:spcAft>
            <a:buNone/>
          </a:pPr>
          <a:r>
            <a:rPr lang="en-US" sz="1600" kern="1200" dirty="0"/>
            <a:t>Other documents on the website include</a:t>
          </a:r>
        </a:p>
      </dsp:txBody>
      <dsp:txXfrm>
        <a:off x="514034" y="1335010"/>
        <a:ext cx="6896732" cy="346292"/>
      </dsp:txXfrm>
    </dsp:sp>
  </dsp:spTree>
</dsp:drawing>
</file>

<file path=ppt/diagrams/layout1.xml><?xml version="1.0" encoding="utf-8"?>
<dgm:layoutDef xmlns:dgm="http://schemas.openxmlformats.org/drawingml/2006/diagram" xmlns:a="http://schemas.openxmlformats.org/drawingml/2006/main" uniqueId="urn:microsoft.com/office/officeart/2016/7/layout/RepeatingBendingProcessNew">
  <dgm:title val="Repeating Bending Process New"/>
  <dgm:desc val=""/>
  <dgm:catLst>
    <dgm:cat type="process" pri="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 type="tMarg" refType="h" fact="0.243"/>
          <dgm:constr type="bMarg" refType="h" fact="0.243"/>
          <dgm:constr type="lMarg" refType="w" fact="0.1389"/>
          <dgm:constr type="rMarg" refType="w" fact="0.1389"/>
        </dgm:constrLst>
        <dgm:ruleLst>
          <dgm:rule type="primFontSz" val="12"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3.xml><?xml version="1.0" encoding="utf-8"?>
<dgm:layoutDef xmlns:dgm="http://schemas.openxmlformats.org/drawingml/2006/diagram" xmlns:a="http://schemas.openxmlformats.org/drawingml/2006/main" uniqueId="urn:microsoft.com/office/officeart/2018/5/layout/IconLeafLabelList">
  <dgm:title val="Icon Leaf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round2DiagRect" r:blip="">
            <dgm:adjLst/>
            <dgm:extLst>
              <a:ext uri="{B698B0E9-8C71-41B9-8309-B3DCBF30829C}">
                <dgm1612:spPr xmlns:dgm1612="http://schemas.microsoft.com/office/drawing/2016/12/diagram">
                  <a:prstGeom prst="round2DiagRect">
                    <a:avLst>
                      <a:gd name="adj1" fmla="val 29727"/>
                      <a:gd name="adj2" fmla="val 0"/>
                    </a:avLst>
                  </a:prstGeom>
                </dgm1612:spPr>
              </a:ext>
            </dgm:ext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4.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5.xml><?xml version="1.0" encoding="utf-8"?>
<dgm:layoutDef xmlns:dgm="http://schemas.openxmlformats.org/drawingml/2006/diagram" xmlns:a="http://schemas.openxmlformats.org/drawingml/2006/main" uniqueId="urn:microsoft.com/office/officeart/2016/7/layout/LinearBlockProcessNumbered">
  <dgm:title val="Linear Block Process Numbered"/>
  <dgm:desc val="Used to show a progression; a timeline; sequential steps in a task, process, or workflow; or to emphasize movement or direction. Automatic numbers have been introduced to show the steps of the process. Level 1 text and Level 2 text both appears in a rectangl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01</a:t>
              </a:r>
            </a:p>
          </dgm:t>
        </dgm:pt>
        <dgm:pt modelId="201" type="sibTrans" cxnId="5">
          <dgm:prSet phldrT="2"/>
          <dgm:t>
            <a:bodyPr/>
            <a:lstStyle/>
            <a:p>
              <a:r>
                <a:t>02</a:t>
              </a:r>
            </a:p>
          </dgm:t>
        </dgm:pt>
        <dgm:pt modelId="301" type="sibTrans" cxnId="6">
          <dgm:prSet phldrT="3"/>
          <dgm:t>
            <a:bodyPr/>
            <a:lstStyle/>
            <a:p>
              <a:r>
                <a:t>03</a:t>
              </a:r>
            </a:p>
          </dgm:t>
        </dgm:pt>
      </dgm:ptLst>
      <dgm:cxnLst>
        <dgm:cxn modelId="4" srcId="0" destId="1" srcOrd="0" destOrd="0" sibTransId="101"/>
        <dgm:cxn modelId="5" srcId="0" destId="2" srcOrd="1" destOrd="0" sibTransId="201"/>
        <dgm:cxn modelId="6" srcId="0" destId="3" srcOrd="2"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sibTransNodeRect" op="equ"/>
      <dgm:constr type="primFontSz" for="des" forName="nodeRect" op="equ"/>
    </dgm:constrLst>
    <dgm:ruleLst/>
    <dgm:forEach name="Name4" axis="ch" ptType="node">
      <dgm:layoutNode name="compositeNode">
        <dgm:varLst>
          <dgm:bulletEnabled val="1"/>
        </dgm:varLst>
        <dgm:alg type="composite"/>
        <dgm:constrLst>
          <dgm:constr type="h" refType="w" op="lte" fact="1.2"/>
          <dgm:constr type="w" for="ch" forName="bgRect" refType="w"/>
          <dgm:constr type="h" for="ch" forName="bgRect" refType="h"/>
          <dgm:constr type="t" for="ch" forName="bgRect"/>
          <dgm:constr type="l" for="ch" forName="bgRect"/>
          <dgm:constr type="w" for="ch" forName="sibTransNodeRect" refType="w" refFor="ch" refForName="bgRect"/>
          <dgm:constr type="h" for="ch" forName="sibTransNodeRect" refType="h" refFor="ch" refForName="bgRect" fact="0.4"/>
          <dgm:constr type="t" for="ch" forName="sibTransNodeRect"/>
          <dgm:constr type="l" for="ch" forName="sibTransNodeRect"/>
          <dgm:constr type="r" for="ch" forName="nodeRect" refType="r" refFor="ch" refForName="bgRect"/>
          <dgm:constr type="h" for="ch" forName="nodeRect" refType="h" refFor="ch" refForName="bgRect" fact="0.6"/>
          <dgm:constr type="t" for="ch" forName="nodeRect" refType="b" refFor="ch" refForName="sibTransNodeRect"/>
          <dgm:constr type="l" for="ch" forName="nodeRect" refType="l" refFor="ch" refForName="bgRect"/>
        </dgm:constrLst>
        <dgm:ruleLst>
          <dgm:rule type="w" for="ch" forName="nodeRect" val="NaN" fact="NaN" max="30"/>
        </dgm:ruleLst>
        <dgm:layoutNode name="bgRect" styleLbl="alignNode1">
          <dgm:alg type="sp"/>
          <dgm:shape xmlns:r="http://schemas.openxmlformats.org/officeDocument/2006/relationships" type="rect" r:blip="">
            <dgm:adjLst>
              <dgm:adj idx="1" val="0.05"/>
            </dgm:adjLst>
          </dgm:shape>
          <dgm:presOf axis="self"/>
          <dgm:constrLst/>
          <dgm:ruleLst/>
        </dgm:layoutNode>
        <dgm:forEach name="Name19" axis="followSib" ptType="sibTrans" hideLastTrans="0" cnt="1">
          <dgm:layoutNode name="sibTransNodeRect" styleLbl="alignNode1">
            <dgm:varLst>
              <dgm:chMax val="0"/>
              <dgm:bulletEnabled val="1"/>
            </dgm:varLst>
            <dgm:presOf axis="self"/>
            <dgm:alg type="tx">
              <dgm:param type="parTxLTRAlign" val="l"/>
              <dgm:param type="parTxRTLAlign" val="l"/>
            </dgm:alg>
            <dgm:shape xmlns:r="http://schemas.openxmlformats.org/officeDocument/2006/relationships" type="rect" r:blip="" hideGeom="1">
              <dgm:adjLst/>
            </dgm:shape>
            <dgm:constrLst>
              <dgm:constr type="primFontSz" val="66"/>
              <dgm:constr type="tMarg" val="13"/>
              <dgm:constr type="lMarg" refType="w" fact="0.28"/>
              <dgm:constr type="rMarg" refType="w" fact="0.28"/>
              <dgm:constr type="bMarg" val="13"/>
            </dgm:constrLst>
            <dgm:ruleLst>
              <dgm:rule type="primFontSz" val="14" fact="NaN" max="NaN"/>
              <dgm:rule type="tMarg" val="13" fact="NaN" max="NaN"/>
            </dgm:ruleLst>
          </dgm:layoutNode>
        </dgm:forEach>
        <dgm:layoutNode name="nodeRect" styleLbl="alignNode1" moveWith="bgRect">
          <dgm:varLst>
            <dgm:bulletEnabled val="1"/>
          </dgm:varLst>
          <dgm:alg type="tx">
            <dgm:param type="parTxLTRAlign" val="l"/>
            <dgm:param type="parTxRTLAlign" val="r"/>
            <dgm:param type="txAnchorVert" val="t"/>
            <dgm:param type="stBulletLvl" val="2"/>
          </dgm:alg>
          <dgm:shape xmlns:r="http://schemas.openxmlformats.org/officeDocument/2006/relationships" type="rect" r:blip="" hideGeom="1">
            <dgm:adjLst/>
          </dgm:shape>
          <dgm:presOf axis="desOrSelf" ptType="node"/>
          <dgm:constrLst>
            <dgm:constr type="primFontSz" val="26"/>
            <dgm:constr type="tMarg"/>
            <dgm:constr type="lMarg" refType="w" fact="0.28"/>
            <dgm:constr type="rMarg" refType="w" fact="0.28"/>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extLst>
    <a:ext uri="{4F341089-5ED1-44EC-B178-C955D00A3D55}">
      <dgm1611:autoBuNodeInfoLst xmlns:dgm1611="http://schemas.microsoft.com/office/drawing/2016/11/diagram">
        <dgm1611:autoBuNodeInfo lvl="1" ptType="sibTrans">
          <dgm1611:buPr prefix="" leadZeros="1">
            <a:buAutoNum type="arabicParenBoth"/>
          </dgm1611:buPr>
        </dgm1611:autoBuNodeInfo>
      </dgm1611:autoBuNodeInfoLst>
    </a:ext>
  </dgm:extLst>
</dgm:layoutDef>
</file>

<file path=ppt/diagrams/layout6.xml><?xml version="1.0" encoding="utf-8"?>
<dgm:layoutDef xmlns:dgm="http://schemas.openxmlformats.org/drawingml/2006/diagram" xmlns:a="http://schemas.openxmlformats.org/drawingml/2006/main" uniqueId="urn:microsoft.com/office/officeart/2016/7/layout/LinearBlockProcessNumbered">
  <dgm:title val="Linear Block Process Numbered"/>
  <dgm:desc val="Used to show a progression; a timeline; sequential steps in a task, process, or workflow; or to emphasize movement or direction. Automatic numbers have been introduced to show the steps of the process. Level 1 text and Level 2 text both appears in a rectangl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01</a:t>
              </a:r>
            </a:p>
          </dgm:t>
        </dgm:pt>
        <dgm:pt modelId="201" type="sibTrans" cxnId="5">
          <dgm:prSet phldrT="2"/>
          <dgm:t>
            <a:bodyPr/>
            <a:lstStyle/>
            <a:p>
              <a:r>
                <a:t>02</a:t>
              </a:r>
            </a:p>
          </dgm:t>
        </dgm:pt>
        <dgm:pt modelId="301" type="sibTrans" cxnId="6">
          <dgm:prSet phldrT="3"/>
          <dgm:t>
            <a:bodyPr/>
            <a:lstStyle/>
            <a:p>
              <a:r>
                <a:t>03</a:t>
              </a:r>
            </a:p>
          </dgm:t>
        </dgm:pt>
      </dgm:ptLst>
      <dgm:cxnLst>
        <dgm:cxn modelId="4" srcId="0" destId="1" srcOrd="0" destOrd="0" sibTransId="101"/>
        <dgm:cxn modelId="5" srcId="0" destId="2" srcOrd="1" destOrd="0" sibTransId="201"/>
        <dgm:cxn modelId="6" srcId="0" destId="3" srcOrd="2"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sibTransNodeRect" op="equ"/>
      <dgm:constr type="primFontSz" for="des" forName="nodeRect" op="equ"/>
    </dgm:constrLst>
    <dgm:ruleLst/>
    <dgm:forEach name="Name4" axis="ch" ptType="node">
      <dgm:layoutNode name="compositeNode">
        <dgm:varLst>
          <dgm:bulletEnabled val="1"/>
        </dgm:varLst>
        <dgm:alg type="composite"/>
        <dgm:constrLst>
          <dgm:constr type="h" refType="w" op="lte" fact="1.2"/>
          <dgm:constr type="w" for="ch" forName="bgRect" refType="w"/>
          <dgm:constr type="h" for="ch" forName="bgRect" refType="h"/>
          <dgm:constr type="t" for="ch" forName="bgRect"/>
          <dgm:constr type="l" for="ch" forName="bgRect"/>
          <dgm:constr type="w" for="ch" forName="sibTransNodeRect" refType="w" refFor="ch" refForName="bgRect"/>
          <dgm:constr type="h" for="ch" forName="sibTransNodeRect" refType="h" refFor="ch" refForName="bgRect" fact="0.4"/>
          <dgm:constr type="t" for="ch" forName="sibTransNodeRect"/>
          <dgm:constr type="l" for="ch" forName="sibTransNodeRect"/>
          <dgm:constr type="r" for="ch" forName="nodeRect" refType="r" refFor="ch" refForName="bgRect"/>
          <dgm:constr type="h" for="ch" forName="nodeRect" refType="h" refFor="ch" refForName="bgRect" fact="0.6"/>
          <dgm:constr type="t" for="ch" forName="nodeRect" refType="b" refFor="ch" refForName="sibTransNodeRect"/>
          <dgm:constr type="l" for="ch" forName="nodeRect" refType="l" refFor="ch" refForName="bgRect"/>
        </dgm:constrLst>
        <dgm:ruleLst>
          <dgm:rule type="w" for="ch" forName="nodeRect" val="NaN" fact="NaN" max="30"/>
        </dgm:ruleLst>
        <dgm:layoutNode name="bgRect" styleLbl="alignNode1">
          <dgm:alg type="sp"/>
          <dgm:shape xmlns:r="http://schemas.openxmlformats.org/officeDocument/2006/relationships" type="rect" r:blip="">
            <dgm:adjLst>
              <dgm:adj idx="1" val="0.05"/>
            </dgm:adjLst>
          </dgm:shape>
          <dgm:presOf axis="self"/>
          <dgm:constrLst/>
          <dgm:ruleLst/>
        </dgm:layoutNode>
        <dgm:forEach name="Name19" axis="followSib" ptType="sibTrans" hideLastTrans="0" cnt="1">
          <dgm:layoutNode name="sibTransNodeRect" styleLbl="alignNode1">
            <dgm:varLst>
              <dgm:chMax val="0"/>
              <dgm:bulletEnabled val="1"/>
            </dgm:varLst>
            <dgm:presOf axis="self"/>
            <dgm:alg type="tx">
              <dgm:param type="parTxLTRAlign" val="l"/>
              <dgm:param type="parTxRTLAlign" val="l"/>
            </dgm:alg>
            <dgm:shape xmlns:r="http://schemas.openxmlformats.org/officeDocument/2006/relationships" type="rect" r:blip="" hideGeom="1">
              <dgm:adjLst/>
            </dgm:shape>
            <dgm:constrLst>
              <dgm:constr type="primFontSz" val="66"/>
              <dgm:constr type="tMarg" val="13"/>
              <dgm:constr type="lMarg" refType="w" fact="0.28"/>
              <dgm:constr type="rMarg" refType="w" fact="0.28"/>
              <dgm:constr type="bMarg" val="13"/>
            </dgm:constrLst>
            <dgm:ruleLst>
              <dgm:rule type="primFontSz" val="14" fact="NaN" max="NaN"/>
              <dgm:rule type="tMarg" val="13" fact="NaN" max="NaN"/>
            </dgm:ruleLst>
          </dgm:layoutNode>
        </dgm:forEach>
        <dgm:layoutNode name="nodeRect" styleLbl="alignNode1" moveWith="bgRect">
          <dgm:varLst>
            <dgm:bulletEnabled val="1"/>
          </dgm:varLst>
          <dgm:alg type="tx">
            <dgm:param type="parTxLTRAlign" val="l"/>
            <dgm:param type="parTxRTLAlign" val="r"/>
            <dgm:param type="txAnchorVert" val="t"/>
            <dgm:param type="stBulletLvl" val="2"/>
          </dgm:alg>
          <dgm:shape xmlns:r="http://schemas.openxmlformats.org/officeDocument/2006/relationships" type="rect" r:blip="" hideGeom="1">
            <dgm:adjLst/>
          </dgm:shape>
          <dgm:presOf axis="desOrSelf" ptType="node"/>
          <dgm:constrLst>
            <dgm:constr type="primFontSz" val="26"/>
            <dgm:constr type="tMarg"/>
            <dgm:constr type="lMarg" refType="w" fact="0.28"/>
            <dgm:constr type="rMarg" refType="w" fact="0.28"/>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extLst>
    <a:ext uri="{4F341089-5ED1-44EC-B178-C955D00A3D55}">
      <dgm1611:autoBuNodeInfoLst xmlns:dgm1611="http://schemas.microsoft.com/office/drawing/2016/11/diagram">
        <dgm1611:autoBuNodeInfo lvl="1" ptType="sibTrans">
          <dgm1611:buPr prefix="" leadZeros="1">
            <a:buAutoNum type="arabicParenBoth"/>
          </dgm1611:buPr>
        </dgm1611:autoBuNodeInfo>
      </dgm1611:autoBuNodeInfoLst>
    </a:ext>
  </dgm:extLst>
</dgm:layoutDef>
</file>

<file path=ppt/diagrams/layout7.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D5C2040-14C8-49B4-8C90-702FCDCF7283}" type="datetimeFigureOut">
              <a:rPr lang="en-US" smtClean="0"/>
              <a:t>1/22/2020</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5EB148F-04B4-4EE4-A3D3-F7C2B70F23A4}" type="slidenum">
              <a:rPr lang="en-US" smtClean="0"/>
              <a:t>‹#›</a:t>
            </a:fld>
            <a:endParaRPr lang="en-US"/>
          </a:p>
        </p:txBody>
      </p:sp>
    </p:spTree>
    <p:extLst>
      <p:ext uri="{BB962C8B-B14F-4D97-AF65-F5344CB8AC3E}">
        <p14:creationId xmlns:p14="http://schemas.microsoft.com/office/powerpoint/2010/main" val="18966043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751012" y="609601"/>
            <a:ext cx="8676222" cy="3200400"/>
          </a:xfrm>
        </p:spPr>
        <p:txBody>
          <a:bodyPr anchor="b">
            <a:normAutofit/>
          </a:bodyPr>
          <a:lstStyle>
            <a:lvl1pPr algn="ctr">
              <a:defRPr sz="4800">
                <a:effectLst>
                  <a:glow rad="38100">
                    <a:schemeClr val="bg1">
                      <a:lumMod val="65000"/>
                      <a:lumOff val="35000"/>
                      <a:alpha val="50000"/>
                    </a:schemeClr>
                  </a:glow>
                  <a:outerShdw blurRad="28575" dist="31750" dir="13200000" algn="tl" rotWithShape="0">
                    <a:srgbClr val="000000">
                      <a:alpha val="25000"/>
                    </a:srgbClr>
                  </a:outerShdw>
                </a:effectLst>
              </a:defRPr>
            </a:lvl1pPr>
          </a:lstStyle>
          <a:p>
            <a:r>
              <a:rPr lang="en-US"/>
              <a:t>Click to edit Master title style</a:t>
            </a:r>
            <a:endParaRPr lang="en-US" dirty="0"/>
          </a:p>
        </p:txBody>
      </p:sp>
      <p:sp>
        <p:nvSpPr>
          <p:cNvPr id="3" name="Subtitle 2"/>
          <p:cNvSpPr>
            <a:spLocks noGrp="1"/>
          </p:cNvSpPr>
          <p:nvPr>
            <p:ph type="subTitle" idx="1"/>
          </p:nvPr>
        </p:nvSpPr>
        <p:spPr>
          <a:xfrm>
            <a:off x="1751012" y="3886200"/>
            <a:ext cx="8676222" cy="1905000"/>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1/22/2020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3" y="4732865"/>
            <a:ext cx="9906000"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979612" y="932112"/>
            <a:ext cx="8225944"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41413" y="5299603"/>
            <a:ext cx="9906000" cy="493712"/>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1/22/2020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2" y="609601"/>
            <a:ext cx="9905999" cy="3124199"/>
          </a:xfrm>
        </p:spPr>
        <p:txBody>
          <a:bodyPr anchor="ctr">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1141411" y="4343400"/>
            <a:ext cx="9906000"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1/22/2020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14" name="TextBox 13"/>
          <p:cNvSpPr txBox="1"/>
          <p:nvPr/>
        </p:nvSpPr>
        <p:spPr>
          <a:xfrm>
            <a:off x="836612"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accent1"/>
                </a:solidFill>
              </a:rPr>
              <a:t>“</a:t>
            </a:r>
          </a:p>
        </p:txBody>
      </p:sp>
      <p:sp>
        <p:nvSpPr>
          <p:cNvPr id="15" name="TextBox 14"/>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accent1"/>
                </a:solidFill>
              </a:rPr>
              <a:t>”</a:t>
            </a:r>
          </a:p>
        </p:txBody>
      </p:sp>
      <p:sp>
        <p:nvSpPr>
          <p:cNvPr id="2" name="Title 1"/>
          <p:cNvSpPr>
            <a:spLocks noGrp="1"/>
          </p:cNvSpPr>
          <p:nvPr>
            <p:ph type="title"/>
          </p:nvPr>
        </p:nvSpPr>
        <p:spPr>
          <a:xfrm>
            <a:off x="1446213" y="609601"/>
            <a:ext cx="9296398" cy="2743199"/>
          </a:xfrm>
        </p:spPr>
        <p:txBody>
          <a:bodyPr anchor="ctr">
            <a:normAutofit/>
          </a:bodyPr>
          <a:lstStyle>
            <a:lvl1pPr algn="l">
              <a:defRPr sz="32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674812" y="3352800"/>
            <a:ext cx="8839202"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1141411" y="4343400"/>
            <a:ext cx="9906000"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1/22/2020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2" y="3308581"/>
            <a:ext cx="9906000" cy="1468800"/>
          </a:xfrm>
        </p:spPr>
        <p:txBody>
          <a:bodyPr anchor="b">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1141410" y="4777381"/>
            <a:ext cx="9906001"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1/22/2020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4" name="TextBox 13"/>
          <p:cNvSpPr txBox="1"/>
          <p:nvPr/>
        </p:nvSpPr>
        <p:spPr>
          <a:xfrm>
            <a:off x="836612"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accent1"/>
                </a:solidFill>
              </a:rPr>
              <a:t>“</a:t>
            </a:r>
          </a:p>
        </p:txBody>
      </p:sp>
      <p:sp>
        <p:nvSpPr>
          <p:cNvPr id="15" name="TextBox 14"/>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accent1"/>
                </a:solidFill>
              </a:rPr>
              <a:t>”</a:t>
            </a:r>
          </a:p>
        </p:txBody>
      </p:sp>
      <p:sp>
        <p:nvSpPr>
          <p:cNvPr id="2" name="Title 1"/>
          <p:cNvSpPr>
            <a:spLocks noGrp="1"/>
          </p:cNvSpPr>
          <p:nvPr>
            <p:ph type="title"/>
          </p:nvPr>
        </p:nvSpPr>
        <p:spPr>
          <a:xfrm>
            <a:off x="1446213" y="609601"/>
            <a:ext cx="9296398" cy="2743199"/>
          </a:xfrm>
        </p:spPr>
        <p:txBody>
          <a:bodyPr anchor="ctr">
            <a:normAutofit/>
          </a:bodyPr>
          <a:lstStyle>
            <a:lvl1pPr algn="l">
              <a:defRPr sz="32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141412" y="3886200"/>
            <a:ext cx="9906000" cy="889000"/>
          </a:xfrm>
        </p:spPr>
        <p:txBody>
          <a:bodyPr vert="horz" lIns="91440" tIns="45720" rIns="91440" bIns="45720" rtlCol="0" anchor="b">
            <a:normAutofit/>
          </a:bodyPr>
          <a:lstStyle>
            <a:lvl1pPr>
              <a:buNone/>
              <a:defRPr lang="en-US" sz="2400" b="0" cap="all" dirty="0">
                <a:ln w="3175" cmpd="sng">
                  <a:noFill/>
                </a:ln>
                <a:solidFill>
                  <a:schemeClr val="accent1"/>
                </a:soli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1141411" y="4775200"/>
            <a:ext cx="9906000" cy="10160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1/22/2020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141412" y="609601"/>
            <a:ext cx="9905999" cy="2743199"/>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1141412" y="3505200"/>
            <a:ext cx="9906000" cy="838200"/>
          </a:xfrm>
        </p:spPr>
        <p:txBody>
          <a:bodyPr vert="horz" lIns="91440" tIns="45720" rIns="91440" bIns="45720" rtlCol="0" anchor="b">
            <a:normAutofit/>
          </a:bodyPr>
          <a:lstStyle>
            <a:lvl1pPr>
              <a:buNone/>
              <a:defRPr lang="en-US" sz="2800" b="0" cap="all" dirty="0">
                <a:ln w="3175" cmpd="sng">
                  <a:noFill/>
                </a:ln>
                <a:solidFill>
                  <a:schemeClr val="tx1"/>
                </a:soli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1141411" y="4343400"/>
            <a:ext cx="9906000"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1/22/2020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Title 1"/>
          <p:cNvSpPr>
            <a:spLocks noGrp="1"/>
          </p:cNvSpPr>
          <p:nvPr>
            <p:ph type="title"/>
          </p:nvPr>
        </p:nvSpPr>
        <p:spPr>
          <a:xfrm>
            <a:off x="1141413" y="609600"/>
            <a:ext cx="9905998" cy="1905000"/>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1/22/2020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6898" y="609599"/>
            <a:ext cx="2210514" cy="518160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41412" y="609600"/>
            <a:ext cx="7543800" cy="518160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1/22/2020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1/22/2020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751013" y="3308581"/>
            <a:ext cx="8686800" cy="1468800"/>
          </a:xfrm>
        </p:spPr>
        <p:txBody>
          <a:bodyPr anchor="b"/>
          <a:lstStyle>
            <a:lvl1pPr algn="r">
              <a:defRPr sz="4000" b="0" cap="all"/>
            </a:lvl1pPr>
          </a:lstStyle>
          <a:p>
            <a:r>
              <a:rPr lang="en-US"/>
              <a:t>Click to edit Master title style</a:t>
            </a:r>
            <a:endParaRPr lang="en-US" dirty="0"/>
          </a:p>
        </p:txBody>
      </p:sp>
      <p:sp>
        <p:nvSpPr>
          <p:cNvPr id="3" name="Text Placeholder 2"/>
          <p:cNvSpPr>
            <a:spLocks noGrp="1"/>
          </p:cNvSpPr>
          <p:nvPr>
            <p:ph type="body" idx="1"/>
          </p:nvPr>
        </p:nvSpPr>
        <p:spPr>
          <a:xfrm>
            <a:off x="1751011" y="4777381"/>
            <a:ext cx="8686801"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1/22/2020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41412" y="2666999"/>
            <a:ext cx="4876800" cy="3124201"/>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0612" y="2667000"/>
            <a:ext cx="4876800" cy="312420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1/22/2020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429280" y="2658533"/>
            <a:ext cx="4588931"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41412" y="3243262"/>
            <a:ext cx="4876800" cy="2547937"/>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43133" y="2667000"/>
            <a:ext cx="4604280"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0612" y="3243262"/>
            <a:ext cx="4876801" cy="2547937"/>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1/22/2020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bg>
      <p:bgRef idx="1003">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1/22/2020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1/22/2020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1600200"/>
            <a:ext cx="3549121" cy="1371600"/>
          </a:xfrm>
        </p:spPr>
        <p:txBody>
          <a:bodyPr anchor="b">
            <a:norm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5103812" y="609601"/>
            <a:ext cx="5943601" cy="51816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41411" y="2971800"/>
            <a:ext cx="3549121" cy="1828800"/>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1/22/2020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1600200"/>
            <a:ext cx="5334001" cy="1371600"/>
          </a:xfrm>
        </p:spPr>
        <p:txBody>
          <a:bodyPr anchor="b">
            <a:normAutofit/>
          </a:bodyPr>
          <a:lstStyle>
            <a:lvl1pPr algn="l">
              <a:defRPr sz="28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7433733" y="-18288"/>
            <a:ext cx="3276599" cy="6903720"/>
          </a:xfrm>
          <a:ln w="38100">
            <a:gradFill flip="none" rotWithShape="1">
              <a:gsLst>
                <a:gs pos="0">
                  <a:schemeClr val="bg2"/>
                </a:gs>
                <a:gs pos="100000">
                  <a:schemeClr val="bg2">
                    <a:lumMod val="75000"/>
                  </a:schemeClr>
                </a:gs>
              </a:gsLst>
              <a:lin ang="5400000" scaled="0"/>
              <a:tileRect/>
            </a:gradFill>
          </a:ln>
          <a:effectLst>
            <a:innerShdw blurRad="57150" dist="38100" dir="1080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41411" y="2971800"/>
            <a:ext cx="5334001" cy="1828800"/>
          </a:xfrm>
        </p:spPr>
        <p:txBody>
          <a:bodyP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399212" y="5883275"/>
            <a:ext cx="914400" cy="365125"/>
          </a:xfrm>
        </p:spPr>
        <p:txBody>
          <a:bodyPr/>
          <a:lstStyle/>
          <a:p>
            <a:fld id="{B61BEF0D-F0BB-DE4B-95CE-6DB70DBA9567}" type="datetimeFigureOut">
              <a:rPr lang="en-US" dirty="0"/>
              <a:pPr/>
              <a:t>1/22/2020</a:t>
            </a:fld>
            <a:endParaRPr lang="en-US" dirty="0"/>
          </a:p>
        </p:txBody>
      </p:sp>
      <p:sp>
        <p:nvSpPr>
          <p:cNvPr id="6" name="Footer Placeholder 5"/>
          <p:cNvSpPr>
            <a:spLocks noGrp="1"/>
          </p:cNvSpPr>
          <p:nvPr>
            <p:ph type="ftr" sz="quarter" idx="11"/>
          </p:nvPr>
        </p:nvSpPr>
        <p:spPr>
          <a:xfrm>
            <a:off x="1141412" y="5883275"/>
            <a:ext cx="5105400" cy="365125"/>
          </a:xfrm>
        </p:spPr>
        <p:txBody>
          <a:bodyPr/>
          <a:lstStyle/>
          <a:p>
            <a:endParaRPr lang="en-US" dirty="0"/>
          </a:p>
        </p:txBody>
      </p:sp>
      <p:sp>
        <p:nvSpPr>
          <p:cNvPr id="7" name="Slide Number Placeholder 6"/>
          <p:cNvSpPr>
            <a:spLocks noGrp="1"/>
          </p:cNvSpPr>
          <p:nvPr>
            <p:ph type="sldNum" sz="quarter" idx="12"/>
          </p:nvPr>
        </p:nvSpPr>
        <p:spPr>
          <a:xfrm>
            <a:off x="10742612" y="5883275"/>
            <a:ext cx="322567" cy="365125"/>
          </a:xfrm>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41413" y="609600"/>
            <a:ext cx="9905998" cy="1905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141413" y="2666999"/>
            <a:ext cx="9905998" cy="3124201"/>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837612" y="5883275"/>
            <a:ext cx="1600200" cy="365125"/>
          </a:xfrm>
          <a:prstGeom prst="rect">
            <a:avLst/>
          </a:prstGeom>
        </p:spPr>
        <p:txBody>
          <a:bodyPr vert="horz" lIns="91440" tIns="45720" rIns="91440" bIns="45720" rtlCol="0" anchor="ctr"/>
          <a:lstStyle>
            <a:lvl1pPr algn="r">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fld id="{B61BEF0D-F0BB-DE4B-95CE-6DB70DBA9567}" type="datetimeFigureOut">
              <a:rPr lang="en-US" dirty="0"/>
              <a:pPr/>
              <a:t>1/22/2020</a:t>
            </a:fld>
            <a:endParaRPr lang="en-US" dirty="0"/>
          </a:p>
        </p:txBody>
      </p:sp>
      <p:sp>
        <p:nvSpPr>
          <p:cNvPr id="5" name="Footer Placeholder 4"/>
          <p:cNvSpPr>
            <a:spLocks noGrp="1"/>
          </p:cNvSpPr>
          <p:nvPr>
            <p:ph type="ftr" sz="quarter" idx="3"/>
          </p:nvPr>
        </p:nvSpPr>
        <p:spPr>
          <a:xfrm>
            <a:off x="1141412" y="5883275"/>
            <a:ext cx="7543800" cy="365125"/>
          </a:xfrm>
          <a:prstGeom prst="rect">
            <a:avLst/>
          </a:prstGeom>
        </p:spPr>
        <p:txBody>
          <a:bodyPr vert="horz" lIns="91440" tIns="45720" rIns="91440" bIns="45720" rtlCol="0" anchor="ctr"/>
          <a:lstStyle>
            <a:lvl1pPr algn="l">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endParaRPr lang="en-US" dirty="0"/>
          </a:p>
        </p:txBody>
      </p:sp>
      <p:sp>
        <p:nvSpPr>
          <p:cNvPr id="6" name="Slide Number Placeholder 5"/>
          <p:cNvSpPr>
            <a:spLocks noGrp="1"/>
          </p:cNvSpPr>
          <p:nvPr>
            <p:ph type="sldNum" sz="quarter" idx="4"/>
          </p:nvPr>
        </p:nvSpPr>
        <p:spPr>
          <a:xfrm>
            <a:off x="10514012" y="5883275"/>
            <a:ext cx="551167" cy="365125"/>
          </a:xfrm>
          <a:prstGeom prst="rect">
            <a:avLst/>
          </a:prstGeom>
        </p:spPr>
        <p:txBody>
          <a:bodyPr vert="horz" lIns="91440" tIns="45720" rIns="91440" bIns="45720" rtlCol="0" anchor="ctr"/>
          <a:lstStyle>
            <a:lvl1pPr algn="r">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fld id="{D57F1E4F-1CFF-5643-939E-217C01CDF56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1" r:id="rId9"/>
    <p:sldLayoutId id="2147483657" r:id="rId10"/>
    <p:sldLayoutId id="2147483663" r:id="rId11"/>
    <p:sldLayoutId id="2147483664" r:id="rId12"/>
    <p:sldLayoutId id="2147483665" r:id="rId13"/>
    <p:sldLayoutId id="2147483666" r:id="rId14"/>
    <p:sldLayoutId id="2147483667" r:id="rId15"/>
    <p:sldLayoutId id="2147483658" r:id="rId16"/>
    <p:sldLayoutId id="2147483659" r:id="rId17"/>
  </p:sldLayoutIdLst>
  <p:txStyles>
    <p:titleStyle>
      <a:lvl1pPr algn="l" defTabSz="457200" rtl="0" eaLnBrk="1" latinLnBrk="0" hangingPunct="1">
        <a:spcBef>
          <a:spcPct val="0"/>
        </a:spcBef>
        <a:buNone/>
        <a:defRPr sz="3200" kern="1200" cap="all">
          <a:ln w="3175" cmpd="sng">
            <a:noFill/>
          </a:ln>
          <a:solidFill>
            <a:schemeClr val="accent1"/>
          </a:soli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00000"/>
        <a:buFont typeface="Arial"/>
        <a:buChar char="•"/>
        <a:defRPr sz="20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00000"/>
        <a:buFont typeface="Arial"/>
        <a:buChar char="•"/>
        <a:defRPr sz="18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00000"/>
        <a:buFont typeface="Arial"/>
        <a:buChar char="•"/>
        <a:defRPr sz="16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00000"/>
        <a:buFont typeface="Arial"/>
        <a:buChar char="•"/>
        <a:defRPr sz="14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00000"/>
        <a:buFont typeface="Arial"/>
        <a:buChar char="•"/>
        <a:defRPr sz="14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00000"/>
        <a:buFont typeface="Arial"/>
        <a:buChar char="•"/>
        <a:defRPr sz="12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00000"/>
        <a:buFont typeface="Arial"/>
        <a:buChar char="•"/>
        <a:defRPr sz="12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00000"/>
        <a:buFont typeface="Arial"/>
        <a:buChar char="•"/>
        <a:defRPr sz="12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00000"/>
        <a:buFont typeface="Arial"/>
        <a:buChar char="•"/>
        <a:defRPr sz="12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Layout" Target="../slideLayouts/slideLayout2.xml"/><Relationship Id="rId4" Type="http://schemas.openxmlformats.org/officeDocument/2006/relationships/image" Target="../media/image12.jpg"/></Relationships>
</file>

<file path=ppt/slides/_rels/slide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1.jpe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hyperlink" Target="https://www.google.com/imgres?imgurl=https%3A%2F%2Fwwwcache.wral.com%2Fasset%2Fmarketplace%2Fspotlight%2F2018%2F06%2F04%2F17604123%2Fbigstock-Work-Injury-10921184-DMID1-5f072bv4c-640x360.jpg&amp;imgrefurl=https%3A%2F%2Fwww.wral.com%2Fwhat-you-need-to-know-if-you-re-injured-at-work%2F17604119%2F&amp;docid=BDrYLJBhQA8NeM&amp;tbnid=U7aDe7_UKuhE8M%3A&amp;vet=10ahUKEwjVl7S7mYHnAhVH2qwKHazVCvkQMwhwKAMwAw..i&amp;w=640&amp;h=360&amp;safe=strict&amp;bih=855&amp;biw=1200&amp;q=Injury%20at%20work&amp;ved=0ahUKEwjVl7S7mYHnAhVH2qwKHazVCvkQMwhwKAMwAw&amp;iact=mrc&amp;uact=8" TargetMode="External"/><Relationship Id="rId2" Type="http://schemas.openxmlformats.org/officeDocument/2006/relationships/image" Target="../media/image1.jpeg"/><Relationship Id="rId1" Type="http://schemas.openxmlformats.org/officeDocument/2006/relationships/slideLayout" Target="../slideLayouts/slideLayout3.xml"/><Relationship Id="rId4" Type="http://schemas.openxmlformats.org/officeDocument/2006/relationships/image" Target="../media/image14.jpeg"/></Relationships>
</file>

<file path=ppt/slides/_rels/slide1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8.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9.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image" Target="../media/image55.jpg"/><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image" Target="../media/image59.JPG"/><Relationship Id="rId1" Type="http://schemas.openxmlformats.org/officeDocument/2006/relationships/slideLayout" Target="../slideLayouts/slideLayout7.xml"/><Relationship Id="rId6" Type="http://schemas.openxmlformats.org/officeDocument/2006/relationships/image" Target="../media/image63.jpg"/><Relationship Id="rId5" Type="http://schemas.openxmlformats.org/officeDocument/2006/relationships/image" Target="../media/image62.JPG"/><Relationship Id="rId4" Type="http://schemas.openxmlformats.org/officeDocument/2006/relationships/image" Target="../media/image61.JPG"/></Relationships>
</file>

<file path=ppt/slides/_rels/slide37.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164106" y="609600"/>
            <a:ext cx="3369133" cy="3642851"/>
          </a:xfrm>
        </p:spPr>
        <p:txBody>
          <a:bodyPr>
            <a:normAutofit/>
          </a:bodyPr>
          <a:lstStyle/>
          <a:p>
            <a:pPr>
              <a:lnSpc>
                <a:spcPct val="90000"/>
              </a:lnSpc>
            </a:pPr>
            <a:r>
              <a:rPr lang="en-US" sz="4400" b="1">
                <a:ln w="3175" cmpd="sng">
                  <a:solidFill>
                    <a:srgbClr val="002060"/>
                  </a:solidFill>
                </a:ln>
              </a:rPr>
              <a:t>FuelMart &amp; Subway </a:t>
            </a:r>
            <a:br>
              <a:rPr lang="en-US" sz="4400" b="1">
                <a:ln w="3175" cmpd="sng">
                  <a:solidFill>
                    <a:srgbClr val="002060"/>
                  </a:solidFill>
                </a:ln>
              </a:rPr>
            </a:br>
            <a:r>
              <a:rPr lang="en-US" sz="4400" b="1">
                <a:ln w="3175" cmpd="sng">
                  <a:solidFill>
                    <a:srgbClr val="002060"/>
                  </a:solidFill>
                </a:ln>
              </a:rPr>
              <a:t>Safety Committee Meeting</a:t>
            </a:r>
          </a:p>
        </p:txBody>
      </p:sp>
      <p:sp>
        <p:nvSpPr>
          <p:cNvPr id="3" name="Subtitle 2"/>
          <p:cNvSpPr>
            <a:spLocks noGrp="1"/>
          </p:cNvSpPr>
          <p:nvPr>
            <p:ph type="subTitle" idx="1"/>
          </p:nvPr>
        </p:nvSpPr>
        <p:spPr>
          <a:xfrm>
            <a:off x="8164106" y="4365523"/>
            <a:ext cx="3369132" cy="1793053"/>
          </a:xfrm>
        </p:spPr>
        <p:txBody>
          <a:bodyPr>
            <a:normAutofit/>
          </a:bodyPr>
          <a:lstStyle/>
          <a:p>
            <a:pPr>
              <a:lnSpc>
                <a:spcPct val="90000"/>
              </a:lnSpc>
            </a:pPr>
            <a:r>
              <a:rPr lang="en-US" sz="1800"/>
              <a:t>Wednesday, January 22, 2020</a:t>
            </a:r>
          </a:p>
          <a:p>
            <a:pPr>
              <a:lnSpc>
                <a:spcPct val="90000"/>
              </a:lnSpc>
            </a:pPr>
            <a:r>
              <a:rPr lang="en-US" sz="1800"/>
              <a:t>2:00 PM Eastern</a:t>
            </a:r>
          </a:p>
          <a:p>
            <a:pPr>
              <a:lnSpc>
                <a:spcPct val="90000"/>
              </a:lnSpc>
            </a:pPr>
            <a:r>
              <a:rPr lang="en-US" sz="1800"/>
              <a:t>Corporate Office Conference Room and </a:t>
            </a:r>
            <a:r>
              <a:rPr lang="en-US" sz="1800" err="1"/>
              <a:t>GoTo</a:t>
            </a:r>
            <a:r>
              <a:rPr lang="en-US" sz="1800"/>
              <a:t> Meeting Web Conference </a:t>
            </a:r>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23641" t="33878" r="24603" b="43165"/>
          <a:stretch/>
        </p:blipFill>
        <p:spPr>
          <a:xfrm>
            <a:off x="636915" y="2315380"/>
            <a:ext cx="6915663" cy="2230928"/>
          </a:xfrm>
          <a:prstGeom prst="roundRect">
            <a:avLst>
              <a:gd name="adj" fmla="val 3517"/>
            </a:avLst>
          </a:prstGeom>
          <a:ln w="38100">
            <a:gradFill flip="none" rotWithShape="1">
              <a:gsLst>
                <a:gs pos="0">
                  <a:srgbClr val="363D46"/>
                </a:gs>
                <a:gs pos="100000">
                  <a:srgbClr val="363D46">
                    <a:lumMod val="75000"/>
                  </a:srgbClr>
                </a:gs>
              </a:gsLst>
              <a:lin ang="5400000" scaled="0"/>
              <a:tileRect/>
            </a:gradFill>
          </a:ln>
          <a:effectLst>
            <a:innerShdw blurRad="57150" dist="38100" dir="14460000">
              <a:srgbClr val="000000">
                <a:alpha val="70000"/>
              </a:srgbClr>
            </a:innerShdw>
          </a:effectLst>
        </p:spPr>
      </p:pic>
    </p:spTree>
    <p:extLst>
      <p:ext uri="{BB962C8B-B14F-4D97-AF65-F5344CB8AC3E}">
        <p14:creationId xmlns:p14="http://schemas.microsoft.com/office/powerpoint/2010/main" val="36829163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E8E699-B4AA-4A7D-B462-E4C665703BB8}"/>
              </a:ext>
            </a:extLst>
          </p:cNvPr>
          <p:cNvSpPr>
            <a:spLocks noGrp="1"/>
          </p:cNvSpPr>
          <p:nvPr>
            <p:ph type="title"/>
          </p:nvPr>
        </p:nvSpPr>
        <p:spPr>
          <a:xfrm>
            <a:off x="435996" y="40130"/>
            <a:ext cx="9905998" cy="1400451"/>
          </a:xfrm>
        </p:spPr>
        <p:txBody>
          <a:bodyPr/>
          <a:lstStyle/>
          <a:p>
            <a:r>
              <a:rPr lang="en-US" b="1" dirty="0"/>
              <a:t>FM Property Damage</a:t>
            </a:r>
          </a:p>
        </p:txBody>
      </p:sp>
      <p:sp>
        <p:nvSpPr>
          <p:cNvPr id="3" name="Content Placeholder 2">
            <a:extLst>
              <a:ext uri="{FF2B5EF4-FFF2-40B4-BE49-F238E27FC236}">
                <a16:creationId xmlns:a16="http://schemas.microsoft.com/office/drawing/2014/main" id="{DAB25B15-3374-4461-ADB9-27BAB88D536D}"/>
              </a:ext>
            </a:extLst>
          </p:cNvPr>
          <p:cNvSpPr>
            <a:spLocks noGrp="1"/>
          </p:cNvSpPr>
          <p:nvPr>
            <p:ph idx="1"/>
          </p:nvPr>
        </p:nvSpPr>
        <p:spPr>
          <a:xfrm>
            <a:off x="435996" y="1797122"/>
            <a:ext cx="3688423" cy="4433347"/>
          </a:xfrm>
        </p:spPr>
        <p:txBody>
          <a:bodyPr>
            <a:normAutofit/>
          </a:bodyPr>
          <a:lstStyle/>
          <a:p>
            <a:r>
              <a:rPr lang="en-US" dirty="0"/>
              <a:t>1.14.20 - FM 767 - an Eby-Brown delivery person used his cart to open the emergency exit door (delivery door) by the women's restroom and the glass splintered. </a:t>
            </a:r>
          </a:p>
          <a:p>
            <a:endParaRPr lang="en-US" dirty="0"/>
          </a:p>
          <a:p>
            <a:endParaRPr lang="en-US" dirty="0"/>
          </a:p>
        </p:txBody>
      </p:sp>
      <p:pic>
        <p:nvPicPr>
          <p:cNvPr id="6" name="Content Placeholder 6" descr="A picture containing indoor, sitting, small, red&#10;&#10;Description automatically generated">
            <a:extLst>
              <a:ext uri="{FF2B5EF4-FFF2-40B4-BE49-F238E27FC236}">
                <a16:creationId xmlns:a16="http://schemas.microsoft.com/office/drawing/2014/main" id="{F9C0DAB6-6E4C-4E48-8E98-8EE303068CD0}"/>
              </a:ext>
            </a:extLst>
          </p:cNvPr>
          <p:cNvPicPr>
            <a:picLocks noChangeAspect="1"/>
          </p:cNvPicPr>
          <p:nvPr/>
        </p:nvPicPr>
        <p:blipFill rotWithShape="1">
          <a:blip r:embed="rId2"/>
          <a:srcRect r="12703"/>
          <a:stretch/>
        </p:blipFill>
        <p:spPr>
          <a:xfrm>
            <a:off x="8617599" y="356720"/>
            <a:ext cx="3377898" cy="5159226"/>
          </a:xfrm>
          <a:prstGeom prst="roundRect">
            <a:avLst>
              <a:gd name="adj" fmla="val 3517"/>
            </a:avLst>
          </a:prstGeom>
          <a:ln w="38100">
            <a:gradFill flip="none" rotWithShape="1">
              <a:gsLst>
                <a:gs pos="0">
                  <a:srgbClr val="363D46"/>
                </a:gs>
                <a:gs pos="100000">
                  <a:srgbClr val="363D46">
                    <a:lumMod val="75000"/>
                  </a:srgbClr>
                </a:gs>
              </a:gsLst>
              <a:lin ang="5400000" scaled="0"/>
              <a:tileRect/>
            </a:gradFill>
          </a:ln>
          <a:effectLst>
            <a:innerShdw blurRad="57150" dist="38100" dir="14460000">
              <a:srgbClr val="000000">
                <a:alpha val="70000"/>
              </a:srgbClr>
            </a:innerShdw>
          </a:effectLst>
        </p:spPr>
      </p:pic>
      <p:pic>
        <p:nvPicPr>
          <p:cNvPr id="8" name="Picture 7" descr="A picture containing indoor, sitting, monitor, black&#10;&#10;Description automatically generated">
            <a:extLst>
              <a:ext uri="{FF2B5EF4-FFF2-40B4-BE49-F238E27FC236}">
                <a16:creationId xmlns:a16="http://schemas.microsoft.com/office/drawing/2014/main" id="{89F2AD08-066B-4770-B95C-144FEBAF4DC0}"/>
              </a:ext>
            </a:extLst>
          </p:cNvPr>
          <p:cNvPicPr>
            <a:picLocks noChangeAspect="1"/>
          </p:cNvPicPr>
          <p:nvPr/>
        </p:nvPicPr>
        <p:blipFill>
          <a:blip r:embed="rId3"/>
          <a:stretch>
            <a:fillRect/>
          </a:stretch>
        </p:blipFill>
        <p:spPr>
          <a:xfrm rot="5400000">
            <a:off x="3886183" y="2083885"/>
            <a:ext cx="5146430" cy="3859823"/>
          </a:xfrm>
          <a:prstGeom prst="rect">
            <a:avLst/>
          </a:prstGeom>
        </p:spPr>
      </p:pic>
    </p:spTree>
    <p:extLst>
      <p:ext uri="{BB962C8B-B14F-4D97-AF65-F5344CB8AC3E}">
        <p14:creationId xmlns:p14="http://schemas.microsoft.com/office/powerpoint/2010/main" val="149958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E8E699-B4AA-4A7D-B462-E4C665703BB8}"/>
              </a:ext>
            </a:extLst>
          </p:cNvPr>
          <p:cNvSpPr>
            <a:spLocks noGrp="1"/>
          </p:cNvSpPr>
          <p:nvPr>
            <p:ph type="title"/>
          </p:nvPr>
        </p:nvSpPr>
        <p:spPr>
          <a:xfrm>
            <a:off x="520628" y="141038"/>
            <a:ext cx="9905998" cy="1400451"/>
          </a:xfrm>
        </p:spPr>
        <p:txBody>
          <a:bodyPr/>
          <a:lstStyle/>
          <a:p>
            <a:r>
              <a:rPr lang="en-US" b="1" dirty="0"/>
              <a:t>Customer Health Issue</a:t>
            </a:r>
          </a:p>
        </p:txBody>
      </p:sp>
      <p:sp>
        <p:nvSpPr>
          <p:cNvPr id="3" name="Content Placeholder 2">
            <a:extLst>
              <a:ext uri="{FF2B5EF4-FFF2-40B4-BE49-F238E27FC236}">
                <a16:creationId xmlns:a16="http://schemas.microsoft.com/office/drawing/2014/main" id="{DAB25B15-3374-4461-ADB9-27BAB88D536D}"/>
              </a:ext>
            </a:extLst>
          </p:cNvPr>
          <p:cNvSpPr>
            <a:spLocks noGrp="1"/>
          </p:cNvSpPr>
          <p:nvPr>
            <p:ph idx="1"/>
          </p:nvPr>
        </p:nvSpPr>
        <p:spPr>
          <a:xfrm>
            <a:off x="795737" y="1715952"/>
            <a:ext cx="10697016" cy="3788377"/>
          </a:xfrm>
        </p:spPr>
        <p:txBody>
          <a:bodyPr>
            <a:normAutofit/>
          </a:bodyPr>
          <a:lstStyle/>
          <a:p>
            <a:pPr>
              <a:lnSpc>
                <a:spcPct val="90000"/>
              </a:lnSpc>
            </a:pPr>
            <a:r>
              <a:rPr lang="en-US" dirty="0"/>
              <a:t>1.15.20 - FM 767 – Individual in their vehicle on FM property suffered a heart attack and was transferred to the hospital via ambulance.</a:t>
            </a:r>
          </a:p>
          <a:p>
            <a:endParaRPr lang="en-US" dirty="0"/>
          </a:p>
          <a:p>
            <a:endParaRPr lang="en-US" dirty="0"/>
          </a:p>
        </p:txBody>
      </p:sp>
    </p:spTree>
    <p:extLst>
      <p:ext uri="{BB962C8B-B14F-4D97-AF65-F5344CB8AC3E}">
        <p14:creationId xmlns:p14="http://schemas.microsoft.com/office/powerpoint/2010/main" val="39458331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E8E699-B4AA-4A7D-B462-E4C665703BB8}"/>
              </a:ext>
            </a:extLst>
          </p:cNvPr>
          <p:cNvSpPr>
            <a:spLocks noGrp="1"/>
          </p:cNvSpPr>
          <p:nvPr>
            <p:ph type="title"/>
          </p:nvPr>
        </p:nvSpPr>
        <p:spPr>
          <a:xfrm>
            <a:off x="322664" y="0"/>
            <a:ext cx="5271312" cy="1360895"/>
          </a:xfrm>
        </p:spPr>
        <p:txBody>
          <a:bodyPr/>
          <a:lstStyle/>
          <a:p>
            <a:r>
              <a:rPr lang="en-US" b="1" dirty="0"/>
              <a:t>Customer Diesel Spill</a:t>
            </a:r>
          </a:p>
        </p:txBody>
      </p:sp>
      <p:sp>
        <p:nvSpPr>
          <p:cNvPr id="3" name="Content Placeholder 2">
            <a:extLst>
              <a:ext uri="{FF2B5EF4-FFF2-40B4-BE49-F238E27FC236}">
                <a16:creationId xmlns:a16="http://schemas.microsoft.com/office/drawing/2014/main" id="{DAB25B15-3374-4461-ADB9-27BAB88D536D}"/>
              </a:ext>
            </a:extLst>
          </p:cNvPr>
          <p:cNvSpPr>
            <a:spLocks noGrp="1"/>
          </p:cNvSpPr>
          <p:nvPr>
            <p:ph idx="1"/>
          </p:nvPr>
        </p:nvSpPr>
        <p:spPr>
          <a:xfrm>
            <a:off x="144193" y="1360895"/>
            <a:ext cx="6365007" cy="3278217"/>
          </a:xfrm>
        </p:spPr>
        <p:txBody>
          <a:bodyPr>
            <a:normAutofit/>
          </a:bodyPr>
          <a:lstStyle/>
          <a:p>
            <a:r>
              <a:rPr lang="en-US" dirty="0"/>
              <a:t>1.17.20 - FM 645 -  Approx. 7 gallon diesel spill. Fuel soaked into the snow and/or went into oil/ water separator.  Driver was sitting inside the semi cab when the satellite side did not click off.  The driver said our pumps are too slow and he can’t stand outside that long in the cold weather.  Tabitha reminded the driver of proper fueling procedures.  Due to the cold weather the FM employees took turns with the cleanup.  Nozzle was not replaced or repaired.</a:t>
            </a:r>
          </a:p>
          <a:p>
            <a:endParaRPr lang="en-US" dirty="0"/>
          </a:p>
          <a:p>
            <a:endParaRPr lang="en-US" dirty="0"/>
          </a:p>
        </p:txBody>
      </p:sp>
      <p:pic>
        <p:nvPicPr>
          <p:cNvPr id="5" name="Picture 4" descr="A picture containing laying, sitting, lying, gray&#10;&#10;Description automatically generated">
            <a:extLst>
              <a:ext uri="{FF2B5EF4-FFF2-40B4-BE49-F238E27FC236}">
                <a16:creationId xmlns:a16="http://schemas.microsoft.com/office/drawing/2014/main" id="{1D4CD6B8-93BC-47CC-8D31-20E8BB429C39}"/>
              </a:ext>
            </a:extLst>
          </p:cNvPr>
          <p:cNvPicPr>
            <a:picLocks noChangeAspect="1"/>
          </p:cNvPicPr>
          <p:nvPr/>
        </p:nvPicPr>
        <p:blipFill>
          <a:blip r:embed="rId2"/>
          <a:stretch>
            <a:fillRect/>
          </a:stretch>
        </p:blipFill>
        <p:spPr>
          <a:xfrm>
            <a:off x="798649" y="4232105"/>
            <a:ext cx="5056094" cy="2529999"/>
          </a:xfrm>
          <a:prstGeom prst="rect">
            <a:avLst/>
          </a:prstGeom>
        </p:spPr>
      </p:pic>
      <p:pic>
        <p:nvPicPr>
          <p:cNvPr id="9" name="Picture 8" descr="A snow covered field&#10;&#10;Description automatically generated">
            <a:extLst>
              <a:ext uri="{FF2B5EF4-FFF2-40B4-BE49-F238E27FC236}">
                <a16:creationId xmlns:a16="http://schemas.microsoft.com/office/drawing/2014/main" id="{279BEE96-BD64-4B29-99DF-A0F0E427FE50}"/>
              </a:ext>
            </a:extLst>
          </p:cNvPr>
          <p:cNvPicPr>
            <a:picLocks noChangeAspect="1"/>
          </p:cNvPicPr>
          <p:nvPr/>
        </p:nvPicPr>
        <p:blipFill>
          <a:blip r:embed="rId3"/>
          <a:stretch>
            <a:fillRect/>
          </a:stretch>
        </p:blipFill>
        <p:spPr>
          <a:xfrm>
            <a:off x="6410588" y="1618130"/>
            <a:ext cx="2447365" cy="4894729"/>
          </a:xfrm>
          <a:prstGeom prst="rect">
            <a:avLst/>
          </a:prstGeom>
        </p:spPr>
      </p:pic>
      <p:pic>
        <p:nvPicPr>
          <p:cNvPr id="11" name="Picture 10" descr="A picture containing outdoor, snow, water, man&#10;&#10;Description automatically generated">
            <a:extLst>
              <a:ext uri="{FF2B5EF4-FFF2-40B4-BE49-F238E27FC236}">
                <a16:creationId xmlns:a16="http://schemas.microsoft.com/office/drawing/2014/main" id="{A9ADD237-62A4-46D5-A05D-3B99C5345117}"/>
              </a:ext>
            </a:extLst>
          </p:cNvPr>
          <p:cNvPicPr>
            <a:picLocks noChangeAspect="1"/>
          </p:cNvPicPr>
          <p:nvPr/>
        </p:nvPicPr>
        <p:blipFill>
          <a:blip r:embed="rId4"/>
          <a:stretch>
            <a:fillRect/>
          </a:stretch>
        </p:blipFill>
        <p:spPr>
          <a:xfrm>
            <a:off x="9049965" y="345141"/>
            <a:ext cx="2997842" cy="6167718"/>
          </a:xfrm>
          <a:prstGeom prst="rect">
            <a:avLst/>
          </a:prstGeom>
        </p:spPr>
      </p:pic>
    </p:spTree>
    <p:extLst>
      <p:ext uri="{BB962C8B-B14F-4D97-AF65-F5344CB8AC3E}">
        <p14:creationId xmlns:p14="http://schemas.microsoft.com/office/powerpoint/2010/main" val="28756263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E8E699-B4AA-4A7D-B462-E4C665703BB8}"/>
              </a:ext>
            </a:extLst>
          </p:cNvPr>
          <p:cNvSpPr>
            <a:spLocks noGrp="1"/>
          </p:cNvSpPr>
          <p:nvPr>
            <p:ph type="title"/>
          </p:nvPr>
        </p:nvSpPr>
        <p:spPr>
          <a:xfrm>
            <a:off x="419960" y="107482"/>
            <a:ext cx="9905998" cy="1400451"/>
          </a:xfrm>
        </p:spPr>
        <p:txBody>
          <a:bodyPr/>
          <a:lstStyle/>
          <a:p>
            <a:r>
              <a:rPr lang="en-US" b="1" dirty="0"/>
              <a:t>Customer Gasoline Spill</a:t>
            </a:r>
          </a:p>
        </p:txBody>
      </p:sp>
      <p:sp>
        <p:nvSpPr>
          <p:cNvPr id="3" name="Content Placeholder 2">
            <a:extLst>
              <a:ext uri="{FF2B5EF4-FFF2-40B4-BE49-F238E27FC236}">
                <a16:creationId xmlns:a16="http://schemas.microsoft.com/office/drawing/2014/main" id="{DAB25B15-3374-4461-ADB9-27BAB88D536D}"/>
              </a:ext>
            </a:extLst>
          </p:cNvPr>
          <p:cNvSpPr>
            <a:spLocks noGrp="1"/>
          </p:cNvSpPr>
          <p:nvPr>
            <p:ph idx="1"/>
          </p:nvPr>
        </p:nvSpPr>
        <p:spPr>
          <a:xfrm>
            <a:off x="789075" y="1189152"/>
            <a:ext cx="11072958" cy="1914776"/>
          </a:xfrm>
        </p:spPr>
        <p:txBody>
          <a:bodyPr>
            <a:normAutofit/>
          </a:bodyPr>
          <a:lstStyle/>
          <a:p>
            <a:r>
              <a:rPr lang="en-US" dirty="0"/>
              <a:t>1.19.20 FM 641customer had an approximate 2 gallon gasoline spill at pump 12.  The nozzle did not click off.  FM employee William is cleaning the spill.  At this time we do not know if there is an issue with the nozzle.  </a:t>
            </a:r>
          </a:p>
          <a:p>
            <a:endParaRPr lang="en-US" dirty="0"/>
          </a:p>
          <a:p>
            <a:endParaRPr lang="en-US" dirty="0"/>
          </a:p>
        </p:txBody>
      </p:sp>
      <p:pic>
        <p:nvPicPr>
          <p:cNvPr id="6" name="Picture 5" descr="A picture containing outdoor, road, street, hydrant&#10;&#10;Description automatically generated">
            <a:extLst>
              <a:ext uri="{FF2B5EF4-FFF2-40B4-BE49-F238E27FC236}">
                <a16:creationId xmlns:a16="http://schemas.microsoft.com/office/drawing/2014/main" id="{AD8DBF72-0F01-4C23-93B9-366D0A97E298}"/>
              </a:ext>
            </a:extLst>
          </p:cNvPr>
          <p:cNvPicPr>
            <a:picLocks noChangeAspect="1"/>
          </p:cNvPicPr>
          <p:nvPr/>
        </p:nvPicPr>
        <p:blipFill>
          <a:blip r:embed="rId2"/>
          <a:stretch>
            <a:fillRect/>
          </a:stretch>
        </p:blipFill>
        <p:spPr>
          <a:xfrm>
            <a:off x="2827948" y="2373508"/>
            <a:ext cx="7665820" cy="4312024"/>
          </a:xfrm>
          <a:prstGeom prst="rect">
            <a:avLst/>
          </a:prstGeom>
        </p:spPr>
      </p:pic>
    </p:spTree>
    <p:extLst>
      <p:ext uri="{BB962C8B-B14F-4D97-AF65-F5344CB8AC3E}">
        <p14:creationId xmlns:p14="http://schemas.microsoft.com/office/powerpoint/2010/main" val="11122667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EFA9F8-CEAE-45EA-AE52-87EBDE9A28AF}"/>
              </a:ext>
            </a:extLst>
          </p:cNvPr>
          <p:cNvSpPr>
            <a:spLocks noGrp="1"/>
          </p:cNvSpPr>
          <p:nvPr>
            <p:ph type="title"/>
          </p:nvPr>
        </p:nvSpPr>
        <p:spPr>
          <a:xfrm>
            <a:off x="1143000" y="609600"/>
            <a:ext cx="6132446" cy="1905000"/>
          </a:xfrm>
        </p:spPr>
        <p:txBody>
          <a:bodyPr vert="horz" lIns="91440" tIns="45720" rIns="91440" bIns="45720" rtlCol="0" anchor="ctr">
            <a:normAutofit/>
          </a:bodyPr>
          <a:lstStyle/>
          <a:p>
            <a:pPr algn="ctr"/>
            <a:r>
              <a:rPr lang="en-US" dirty="0"/>
              <a:t>Incidents:</a:t>
            </a:r>
            <a:endParaRPr lang="en-US"/>
          </a:p>
        </p:txBody>
      </p:sp>
      <p:sp>
        <p:nvSpPr>
          <p:cNvPr id="3" name="Content Placeholder 2">
            <a:extLst>
              <a:ext uri="{FF2B5EF4-FFF2-40B4-BE49-F238E27FC236}">
                <a16:creationId xmlns:a16="http://schemas.microsoft.com/office/drawing/2014/main" id="{F703A18A-8299-4A76-B609-063A44138B41}"/>
              </a:ext>
            </a:extLst>
          </p:cNvPr>
          <p:cNvSpPr>
            <a:spLocks noGrp="1"/>
          </p:cNvSpPr>
          <p:nvPr>
            <p:ph sz="half" idx="1"/>
          </p:nvPr>
        </p:nvSpPr>
        <p:spPr>
          <a:xfrm>
            <a:off x="1143000" y="1965435"/>
            <a:ext cx="5943600" cy="4097436"/>
          </a:xfrm>
        </p:spPr>
        <p:txBody>
          <a:bodyPr vert="horz" lIns="91440" tIns="45720" rIns="91440" bIns="45720" rtlCol="0" anchor="ctr">
            <a:normAutofit/>
          </a:bodyPr>
          <a:lstStyle/>
          <a:p>
            <a:pPr>
              <a:lnSpc>
                <a:spcPct val="90000"/>
              </a:lnSpc>
            </a:pPr>
            <a:r>
              <a:rPr lang="en-US" sz="1200" dirty="0"/>
              <a:t>1.9.20 FM 645  customer using the satellite nozzle at diesel pump 8 overfilled their semi saddle tank and approximately 5 gallons was spilled onto the concrete.  FM was able to clean it up.  The customer said the nozzle did not shut off.  The next customer had no issues with the satellite nozzle shutting off.  The nozzle was not taken out of service. </a:t>
            </a:r>
          </a:p>
          <a:p>
            <a:pPr>
              <a:lnSpc>
                <a:spcPct val="90000"/>
              </a:lnSpc>
            </a:pPr>
            <a:r>
              <a:rPr lang="en-US" sz="1200" dirty="0"/>
              <a:t>1.14.20 FM 767 ) at approximately 10:58 am an Eby-Brown delivery person used his cart to open the emergency exit door (delivery door) by the women's restroom and the glass splintered. </a:t>
            </a:r>
          </a:p>
          <a:p>
            <a:pPr>
              <a:lnSpc>
                <a:spcPct val="90000"/>
              </a:lnSpc>
            </a:pPr>
            <a:r>
              <a:rPr lang="en-US" sz="1200" dirty="0"/>
              <a:t>1.17.20 FM 767 Customer suffered a heart attack, was transferred to hospital via ambulance.</a:t>
            </a:r>
          </a:p>
          <a:p>
            <a:pPr>
              <a:lnSpc>
                <a:spcPct val="90000"/>
              </a:lnSpc>
            </a:pPr>
            <a:r>
              <a:rPr lang="en-US" sz="1200" dirty="0"/>
              <a:t>1.17.20 FM 645 customer spill.  Approximately 7 gallons of diesel. Spill cleanup has been completed.  Most of the fuel soaked into the snow and/or went into oil, water separator.  Impacted area was very small.  The driver was sitting inside the semi cab when the satellite side did not click off.  Tabitha said the nozzle does not need to be repaired or replaced.  The driver said our pumps are too slow and he can’t stand outside that long in the cold weather.  Tabitha reminded the driver of proper fueling procedures.  Due to the cold weather the FM employees took turns with the cleanup.</a:t>
            </a:r>
          </a:p>
          <a:p>
            <a:pPr>
              <a:lnSpc>
                <a:spcPct val="90000"/>
              </a:lnSpc>
            </a:pPr>
            <a:r>
              <a:rPr lang="en-US" sz="1200" dirty="0"/>
              <a:t>1.19.20 FM 641customer had an approximate 2 gallon gasoline spill at pump 12.  The nozzle did not click off.  FM employee William is cleaning the spill.  At this time we do not know if there is an issue with the nozzle.  </a:t>
            </a:r>
          </a:p>
          <a:p>
            <a:pPr>
              <a:lnSpc>
                <a:spcPct val="90000"/>
              </a:lnSpc>
            </a:pPr>
            <a:endParaRPr lang="en-US" sz="1000" dirty="0"/>
          </a:p>
        </p:txBody>
      </p:sp>
      <p:pic>
        <p:nvPicPr>
          <p:cNvPr id="7" name="Content Placeholder 6" descr="A picture containing indoor, sitting, small, red&#10;&#10;Description automatically generated">
            <a:extLst>
              <a:ext uri="{FF2B5EF4-FFF2-40B4-BE49-F238E27FC236}">
                <a16:creationId xmlns:a16="http://schemas.microsoft.com/office/drawing/2014/main" id="{E07FE4C1-F7F5-4066-A356-3B34E062C694}"/>
              </a:ext>
            </a:extLst>
          </p:cNvPr>
          <p:cNvPicPr>
            <a:picLocks noGrp="1" noChangeAspect="1"/>
          </p:cNvPicPr>
          <p:nvPr>
            <p:ph sz="half" idx="2"/>
          </p:nvPr>
        </p:nvPicPr>
        <p:blipFill rotWithShape="1">
          <a:blip r:embed="rId3"/>
          <a:srcRect r="12703"/>
          <a:stretch/>
        </p:blipFill>
        <p:spPr>
          <a:xfrm>
            <a:off x="7552042" y="863390"/>
            <a:ext cx="3416888" cy="5218777"/>
          </a:xfrm>
          <a:prstGeom prst="roundRect">
            <a:avLst>
              <a:gd name="adj" fmla="val 3517"/>
            </a:avLst>
          </a:prstGeom>
          <a:ln w="38100">
            <a:gradFill flip="none" rotWithShape="1">
              <a:gsLst>
                <a:gs pos="0">
                  <a:srgbClr val="363D46"/>
                </a:gs>
                <a:gs pos="100000">
                  <a:srgbClr val="363D46">
                    <a:lumMod val="75000"/>
                  </a:srgbClr>
                </a:gs>
              </a:gsLst>
              <a:lin ang="5400000" scaled="0"/>
              <a:tileRect/>
            </a:gradFill>
          </a:ln>
          <a:effectLst>
            <a:innerShdw blurRad="57150" dist="38100" dir="14460000">
              <a:srgbClr val="000000">
                <a:alpha val="70000"/>
              </a:srgbClr>
            </a:innerShdw>
          </a:effectLst>
        </p:spPr>
      </p:pic>
    </p:spTree>
    <p:extLst>
      <p:ext uri="{BB962C8B-B14F-4D97-AF65-F5344CB8AC3E}">
        <p14:creationId xmlns:p14="http://schemas.microsoft.com/office/powerpoint/2010/main" val="8054532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751012" y="310393"/>
            <a:ext cx="8676222" cy="6233020"/>
          </a:xfrm>
        </p:spPr>
        <p:txBody>
          <a:bodyPr vert="horz" lIns="91440" tIns="45720" rIns="91440" bIns="45720" rtlCol="0" anchor="ctr">
            <a:normAutofit/>
          </a:bodyPr>
          <a:lstStyle/>
          <a:p>
            <a:pPr>
              <a:lnSpc>
                <a:spcPct val="90000"/>
              </a:lnSpc>
            </a:pPr>
            <a:r>
              <a:rPr lang="en-US" sz="1700" b="1" dirty="0">
                <a:gradFill flip="none" rotWithShape="1">
                  <a:gsLst>
                    <a:gs pos="0">
                      <a:schemeClr val="tx1"/>
                    </a:gs>
                    <a:gs pos="100000">
                      <a:schemeClr val="tx1">
                        <a:lumMod val="65000"/>
                      </a:schemeClr>
                    </a:gs>
                  </a:gsLst>
                  <a:lin ang="5580000" scaled="0"/>
                  <a:tileRect/>
                </a:gradFill>
                <a:effectLst>
                  <a:glow rad="38100">
                    <a:schemeClr val="bg1">
                      <a:lumMod val="65000"/>
                      <a:lumOff val="35000"/>
                      <a:alpha val="50000"/>
                    </a:schemeClr>
                  </a:glow>
                  <a:outerShdw blurRad="28575" dist="31750" dir="13200000" algn="tl" rotWithShape="0">
                    <a:srgbClr val="000000">
                      <a:alpha val="25000"/>
                    </a:srgbClr>
                  </a:outerShdw>
                </a:effectLst>
              </a:rPr>
              <a:t>			</a:t>
            </a:r>
            <a:r>
              <a:rPr lang="en-US" sz="1800" b="1" dirty="0">
                <a:gradFill flip="none" rotWithShape="1">
                  <a:gsLst>
                    <a:gs pos="0">
                      <a:schemeClr val="tx1"/>
                    </a:gs>
                    <a:gs pos="100000">
                      <a:schemeClr val="tx1">
                        <a:lumMod val="65000"/>
                      </a:schemeClr>
                    </a:gs>
                  </a:gsLst>
                  <a:lin ang="5580000" scaled="0"/>
                  <a:tileRect/>
                </a:gradFill>
                <a:effectLst>
                  <a:glow rad="38100">
                    <a:schemeClr val="bg1">
                      <a:lumMod val="65000"/>
                      <a:lumOff val="35000"/>
                      <a:alpha val="50000"/>
                    </a:schemeClr>
                  </a:glow>
                  <a:outerShdw blurRad="28575" dist="31750" dir="13200000" algn="tl" rotWithShape="0">
                    <a:srgbClr val="000000">
                      <a:alpha val="25000"/>
                    </a:srgbClr>
                  </a:outerShdw>
                </a:effectLst>
              </a:rPr>
              <a:t>Date Range: Jan. 01, 2019 – Dec. 31, 2019</a:t>
            </a:r>
            <a:br>
              <a:rPr lang="en-US" sz="1800" dirty="0">
                <a:gradFill flip="none" rotWithShape="1">
                  <a:gsLst>
                    <a:gs pos="0">
                      <a:schemeClr val="tx1"/>
                    </a:gs>
                    <a:gs pos="100000">
                      <a:schemeClr val="tx1">
                        <a:lumMod val="65000"/>
                      </a:schemeClr>
                    </a:gs>
                  </a:gsLst>
                  <a:lin ang="5580000" scaled="0"/>
                  <a:tileRect/>
                </a:gradFill>
                <a:effectLst>
                  <a:glow rad="38100">
                    <a:schemeClr val="bg1">
                      <a:lumMod val="65000"/>
                      <a:lumOff val="35000"/>
                      <a:alpha val="50000"/>
                    </a:schemeClr>
                  </a:glow>
                  <a:outerShdw blurRad="28575" dist="31750" dir="13200000" algn="tl" rotWithShape="0">
                    <a:srgbClr val="000000">
                      <a:alpha val="25000"/>
                    </a:srgbClr>
                  </a:outerShdw>
                </a:effectLst>
              </a:rPr>
            </a:br>
            <a:br>
              <a:rPr lang="en-US" sz="1800" dirty="0">
                <a:gradFill flip="none" rotWithShape="1">
                  <a:gsLst>
                    <a:gs pos="0">
                      <a:schemeClr val="tx1"/>
                    </a:gs>
                    <a:gs pos="100000">
                      <a:schemeClr val="tx1">
                        <a:lumMod val="65000"/>
                      </a:schemeClr>
                    </a:gs>
                  </a:gsLst>
                  <a:lin ang="5580000" scaled="0"/>
                  <a:tileRect/>
                </a:gradFill>
                <a:effectLst>
                  <a:glow rad="38100">
                    <a:schemeClr val="bg1">
                      <a:lumMod val="65000"/>
                      <a:lumOff val="35000"/>
                      <a:alpha val="50000"/>
                    </a:schemeClr>
                  </a:glow>
                  <a:outerShdw blurRad="28575" dist="31750" dir="13200000" algn="tl" rotWithShape="0">
                    <a:srgbClr val="000000">
                      <a:alpha val="25000"/>
                    </a:srgbClr>
                  </a:outerShdw>
                </a:effectLst>
              </a:rPr>
            </a:br>
            <a:br>
              <a:rPr lang="en-US" sz="1800" dirty="0">
                <a:gradFill flip="none" rotWithShape="1">
                  <a:gsLst>
                    <a:gs pos="0">
                      <a:schemeClr val="tx1"/>
                    </a:gs>
                    <a:gs pos="100000">
                      <a:schemeClr val="tx1">
                        <a:lumMod val="65000"/>
                      </a:schemeClr>
                    </a:gs>
                  </a:gsLst>
                  <a:lin ang="5580000" scaled="0"/>
                  <a:tileRect/>
                </a:gradFill>
                <a:effectLst>
                  <a:glow rad="38100">
                    <a:schemeClr val="bg1">
                      <a:lumMod val="65000"/>
                      <a:lumOff val="35000"/>
                      <a:alpha val="50000"/>
                    </a:schemeClr>
                  </a:glow>
                  <a:outerShdw blurRad="28575" dist="31750" dir="13200000" algn="tl" rotWithShape="0">
                    <a:srgbClr val="000000">
                      <a:alpha val="25000"/>
                    </a:srgbClr>
                  </a:outerShdw>
                </a:effectLst>
              </a:rPr>
            </a:br>
            <a:br>
              <a:rPr lang="en-US" sz="1700" dirty="0">
                <a:gradFill flip="none" rotWithShape="1">
                  <a:gsLst>
                    <a:gs pos="0">
                      <a:schemeClr val="tx1"/>
                    </a:gs>
                    <a:gs pos="100000">
                      <a:schemeClr val="tx1">
                        <a:lumMod val="65000"/>
                      </a:schemeClr>
                    </a:gs>
                  </a:gsLst>
                  <a:lin ang="5580000" scaled="0"/>
                  <a:tileRect/>
                </a:gradFill>
                <a:effectLst>
                  <a:glow rad="38100">
                    <a:schemeClr val="bg1">
                      <a:lumMod val="65000"/>
                      <a:lumOff val="35000"/>
                      <a:alpha val="50000"/>
                    </a:schemeClr>
                  </a:glow>
                  <a:outerShdw blurRad="28575" dist="31750" dir="13200000" algn="tl" rotWithShape="0">
                    <a:srgbClr val="000000">
                      <a:alpha val="25000"/>
                    </a:srgbClr>
                  </a:outerShdw>
                </a:effectLst>
              </a:rPr>
            </a:br>
            <a:r>
              <a:rPr lang="en-US" sz="1700" b="1" dirty="0">
                <a:gradFill flip="none" rotWithShape="1">
                  <a:gsLst>
                    <a:gs pos="0">
                      <a:schemeClr val="tx1"/>
                    </a:gs>
                    <a:gs pos="100000">
                      <a:schemeClr val="tx1">
                        <a:lumMod val="65000"/>
                      </a:schemeClr>
                    </a:gs>
                  </a:gsLst>
                  <a:lin ang="5580000" scaled="0"/>
                  <a:tileRect/>
                </a:gradFill>
                <a:effectLst>
                  <a:glow rad="38100">
                    <a:schemeClr val="bg1">
                      <a:lumMod val="65000"/>
                      <a:lumOff val="35000"/>
                      <a:alpha val="50000"/>
                    </a:schemeClr>
                  </a:glow>
                  <a:outerShdw blurRad="28575" dist="31750" dir="13200000" algn="tl" rotWithShape="0">
                    <a:srgbClr val="000000">
                      <a:alpha val="25000"/>
                    </a:srgbClr>
                  </a:outerShdw>
                </a:effectLst>
              </a:rPr>
              <a:t>Company Total Incidents: 186				</a:t>
            </a:r>
            <a:br>
              <a:rPr lang="en-US" sz="1700" b="1" dirty="0">
                <a:gradFill flip="none" rotWithShape="1">
                  <a:gsLst>
                    <a:gs pos="0">
                      <a:schemeClr val="tx1"/>
                    </a:gs>
                    <a:gs pos="100000">
                      <a:schemeClr val="tx1">
                        <a:lumMod val="65000"/>
                      </a:schemeClr>
                    </a:gs>
                  </a:gsLst>
                  <a:lin ang="5580000" scaled="0"/>
                  <a:tileRect/>
                </a:gradFill>
                <a:effectLst>
                  <a:glow rad="38100">
                    <a:schemeClr val="bg1">
                      <a:lumMod val="65000"/>
                      <a:lumOff val="35000"/>
                      <a:alpha val="50000"/>
                    </a:schemeClr>
                  </a:glow>
                  <a:outerShdw blurRad="28575" dist="31750" dir="13200000" algn="tl" rotWithShape="0">
                    <a:srgbClr val="000000">
                      <a:alpha val="25000"/>
                    </a:srgbClr>
                  </a:outerShdw>
                </a:effectLst>
              </a:rPr>
            </a:br>
            <a:br>
              <a:rPr lang="en-US" sz="1700" dirty="0">
                <a:gradFill flip="none" rotWithShape="1">
                  <a:gsLst>
                    <a:gs pos="0">
                      <a:schemeClr val="tx1"/>
                    </a:gs>
                    <a:gs pos="100000">
                      <a:schemeClr val="tx1">
                        <a:lumMod val="65000"/>
                      </a:schemeClr>
                    </a:gs>
                  </a:gsLst>
                  <a:lin ang="5580000" scaled="0"/>
                  <a:tileRect/>
                </a:gradFill>
                <a:effectLst>
                  <a:glow rad="38100">
                    <a:schemeClr val="bg1">
                      <a:lumMod val="65000"/>
                      <a:lumOff val="35000"/>
                      <a:alpha val="50000"/>
                    </a:schemeClr>
                  </a:glow>
                  <a:outerShdw blurRad="28575" dist="31750" dir="13200000" algn="tl" rotWithShape="0">
                    <a:srgbClr val="000000">
                      <a:alpha val="25000"/>
                    </a:srgbClr>
                  </a:outerShdw>
                </a:effectLst>
              </a:rPr>
            </a:br>
            <a:br>
              <a:rPr lang="en-US" sz="1700" dirty="0">
                <a:gradFill flip="none" rotWithShape="1">
                  <a:gsLst>
                    <a:gs pos="0">
                      <a:schemeClr val="tx1"/>
                    </a:gs>
                    <a:gs pos="100000">
                      <a:schemeClr val="tx1">
                        <a:lumMod val="65000"/>
                      </a:schemeClr>
                    </a:gs>
                  </a:gsLst>
                  <a:lin ang="5580000" scaled="0"/>
                  <a:tileRect/>
                </a:gradFill>
                <a:effectLst>
                  <a:glow rad="38100">
                    <a:schemeClr val="bg1">
                      <a:lumMod val="65000"/>
                      <a:lumOff val="35000"/>
                      <a:alpha val="50000"/>
                    </a:schemeClr>
                  </a:glow>
                  <a:outerShdw blurRad="28575" dist="31750" dir="13200000" algn="tl" rotWithShape="0">
                    <a:srgbClr val="000000">
                      <a:alpha val="25000"/>
                    </a:srgbClr>
                  </a:outerShdw>
                </a:effectLst>
              </a:rPr>
            </a:br>
            <a:br>
              <a:rPr lang="en-US" sz="1700" dirty="0">
                <a:gradFill flip="none" rotWithShape="1">
                  <a:gsLst>
                    <a:gs pos="0">
                      <a:schemeClr val="tx1"/>
                    </a:gs>
                    <a:gs pos="100000">
                      <a:schemeClr val="tx1">
                        <a:lumMod val="65000"/>
                      </a:schemeClr>
                    </a:gs>
                  </a:gsLst>
                  <a:lin ang="5580000" scaled="0"/>
                  <a:tileRect/>
                </a:gradFill>
                <a:effectLst>
                  <a:glow rad="38100">
                    <a:schemeClr val="bg1">
                      <a:lumMod val="65000"/>
                      <a:lumOff val="35000"/>
                      <a:alpha val="50000"/>
                    </a:schemeClr>
                  </a:glow>
                  <a:outerShdw blurRad="28575" dist="31750" dir="13200000" algn="tl" rotWithShape="0">
                    <a:srgbClr val="000000">
                      <a:alpha val="25000"/>
                    </a:srgbClr>
                  </a:outerShdw>
                </a:effectLst>
              </a:rPr>
            </a:br>
            <a:r>
              <a:rPr lang="en-US" sz="1700" b="1" dirty="0">
                <a:gradFill flip="none" rotWithShape="1">
                  <a:gsLst>
                    <a:gs pos="0">
                      <a:schemeClr val="tx1"/>
                    </a:gs>
                    <a:gs pos="100000">
                      <a:schemeClr val="tx1">
                        <a:lumMod val="65000"/>
                      </a:schemeClr>
                    </a:gs>
                  </a:gsLst>
                  <a:lin ang="5580000" scaled="0"/>
                  <a:tileRect/>
                </a:gradFill>
                <a:effectLst>
                  <a:glow rad="38100">
                    <a:schemeClr val="bg1">
                      <a:lumMod val="65000"/>
                      <a:lumOff val="35000"/>
                      <a:alpha val="50000"/>
                    </a:schemeClr>
                  </a:glow>
                  <a:outerShdw blurRad="28575" dist="31750" dir="13200000" algn="tl" rotWithShape="0">
                    <a:srgbClr val="000000">
                      <a:alpha val="25000"/>
                    </a:srgbClr>
                  </a:outerShdw>
                </a:effectLst>
              </a:rPr>
              <a:t>FuelMart &amp; Subway Total Incidents: 84 		</a:t>
            </a:r>
            <a:br>
              <a:rPr lang="en-US" sz="1700" b="1" dirty="0">
                <a:gradFill flip="none" rotWithShape="1">
                  <a:gsLst>
                    <a:gs pos="0">
                      <a:schemeClr val="tx1"/>
                    </a:gs>
                    <a:gs pos="100000">
                      <a:schemeClr val="tx1">
                        <a:lumMod val="65000"/>
                      </a:schemeClr>
                    </a:gs>
                  </a:gsLst>
                  <a:lin ang="5580000" scaled="0"/>
                  <a:tileRect/>
                </a:gradFill>
                <a:effectLst>
                  <a:glow rad="38100">
                    <a:schemeClr val="bg1">
                      <a:lumMod val="65000"/>
                      <a:lumOff val="35000"/>
                      <a:alpha val="50000"/>
                    </a:schemeClr>
                  </a:glow>
                  <a:outerShdw blurRad="28575" dist="31750" dir="13200000" algn="tl" rotWithShape="0">
                    <a:srgbClr val="000000">
                      <a:alpha val="25000"/>
                    </a:srgbClr>
                  </a:outerShdw>
                </a:effectLst>
              </a:rPr>
            </a:br>
            <a:br>
              <a:rPr lang="en-US" sz="1700" b="1" dirty="0">
                <a:gradFill flip="none" rotWithShape="1">
                  <a:gsLst>
                    <a:gs pos="0">
                      <a:schemeClr val="tx1"/>
                    </a:gs>
                    <a:gs pos="100000">
                      <a:schemeClr val="tx1">
                        <a:lumMod val="65000"/>
                      </a:schemeClr>
                    </a:gs>
                  </a:gsLst>
                  <a:lin ang="5580000" scaled="0"/>
                  <a:tileRect/>
                </a:gradFill>
                <a:effectLst>
                  <a:glow rad="38100">
                    <a:schemeClr val="bg1">
                      <a:lumMod val="65000"/>
                      <a:lumOff val="35000"/>
                      <a:alpha val="50000"/>
                    </a:schemeClr>
                  </a:glow>
                  <a:outerShdw blurRad="28575" dist="31750" dir="13200000" algn="tl" rotWithShape="0">
                    <a:srgbClr val="000000">
                      <a:alpha val="25000"/>
                    </a:srgbClr>
                  </a:outerShdw>
                </a:effectLst>
              </a:rPr>
            </a:br>
            <a:br>
              <a:rPr lang="en-US" sz="1700" b="1" dirty="0">
                <a:gradFill flip="none" rotWithShape="1">
                  <a:gsLst>
                    <a:gs pos="0">
                      <a:schemeClr val="tx1"/>
                    </a:gs>
                    <a:gs pos="100000">
                      <a:schemeClr val="tx1">
                        <a:lumMod val="65000"/>
                      </a:schemeClr>
                    </a:gs>
                  </a:gsLst>
                  <a:lin ang="5580000" scaled="0"/>
                  <a:tileRect/>
                </a:gradFill>
                <a:effectLst>
                  <a:glow rad="38100">
                    <a:schemeClr val="bg1">
                      <a:lumMod val="65000"/>
                      <a:lumOff val="35000"/>
                      <a:alpha val="50000"/>
                    </a:schemeClr>
                  </a:glow>
                  <a:outerShdw blurRad="28575" dist="31750" dir="13200000" algn="tl" rotWithShape="0">
                    <a:srgbClr val="000000">
                      <a:alpha val="25000"/>
                    </a:srgbClr>
                  </a:outerShdw>
                </a:effectLst>
              </a:rPr>
            </a:br>
            <a:br>
              <a:rPr lang="en-US" sz="1700" b="1" dirty="0">
                <a:gradFill flip="none" rotWithShape="1">
                  <a:gsLst>
                    <a:gs pos="0">
                      <a:schemeClr val="tx1"/>
                    </a:gs>
                    <a:gs pos="100000">
                      <a:schemeClr val="tx1">
                        <a:lumMod val="65000"/>
                      </a:schemeClr>
                    </a:gs>
                  </a:gsLst>
                  <a:lin ang="5580000" scaled="0"/>
                  <a:tileRect/>
                </a:gradFill>
                <a:effectLst>
                  <a:glow rad="38100">
                    <a:schemeClr val="bg1">
                      <a:lumMod val="65000"/>
                      <a:lumOff val="35000"/>
                      <a:alpha val="50000"/>
                    </a:schemeClr>
                  </a:glow>
                  <a:outerShdw blurRad="28575" dist="31750" dir="13200000" algn="tl" rotWithShape="0">
                    <a:srgbClr val="000000">
                      <a:alpha val="25000"/>
                    </a:srgbClr>
                  </a:outerShdw>
                </a:effectLst>
              </a:rPr>
            </a:br>
            <a:r>
              <a:rPr lang="en-US" sz="1700" b="1" dirty="0">
                <a:gradFill flip="none" rotWithShape="1">
                  <a:gsLst>
                    <a:gs pos="0">
                      <a:schemeClr val="tx1"/>
                    </a:gs>
                    <a:gs pos="100000">
                      <a:schemeClr val="tx1">
                        <a:lumMod val="65000"/>
                      </a:schemeClr>
                    </a:gs>
                  </a:gsLst>
                  <a:lin ang="5580000" scaled="0"/>
                  <a:tileRect/>
                </a:gradFill>
                <a:effectLst>
                  <a:glow rad="38100">
                    <a:schemeClr val="bg1">
                      <a:lumMod val="65000"/>
                      <a:lumOff val="35000"/>
                      <a:alpha val="50000"/>
                    </a:schemeClr>
                  </a:glow>
                  <a:outerShdw blurRad="28575" dist="31750" dir="13200000" algn="tl" rotWithShape="0">
                    <a:srgbClr val="000000">
                      <a:alpha val="25000"/>
                    </a:srgbClr>
                  </a:outerShdw>
                </a:effectLst>
              </a:rPr>
              <a:t>FuelMart &amp; Subway employee injuries Reported:</a:t>
            </a:r>
            <a:r>
              <a:rPr lang="en-US" sz="1700" dirty="0">
                <a:gradFill flip="none" rotWithShape="1">
                  <a:gsLst>
                    <a:gs pos="0">
                      <a:schemeClr val="tx1"/>
                    </a:gs>
                    <a:gs pos="100000">
                      <a:schemeClr val="tx1">
                        <a:lumMod val="65000"/>
                      </a:schemeClr>
                    </a:gs>
                  </a:gsLst>
                  <a:lin ang="5580000" scaled="0"/>
                  <a:tileRect/>
                </a:gradFill>
                <a:effectLst>
                  <a:glow rad="38100">
                    <a:schemeClr val="bg1">
                      <a:lumMod val="65000"/>
                      <a:lumOff val="35000"/>
                      <a:alpha val="50000"/>
                    </a:schemeClr>
                  </a:glow>
                  <a:outerShdw blurRad="28575" dist="31750" dir="13200000" algn="tl" rotWithShape="0">
                    <a:srgbClr val="000000">
                      <a:alpha val="25000"/>
                    </a:srgbClr>
                  </a:outerShdw>
                </a:effectLst>
              </a:rPr>
              <a:t> </a:t>
            </a:r>
            <a:r>
              <a:rPr lang="en-US" sz="1700" b="1" dirty="0">
                <a:gradFill flip="none" rotWithShape="1">
                  <a:gsLst>
                    <a:gs pos="0">
                      <a:schemeClr val="tx1"/>
                    </a:gs>
                    <a:gs pos="100000">
                      <a:schemeClr val="tx1">
                        <a:lumMod val="65000"/>
                      </a:schemeClr>
                    </a:gs>
                  </a:gsLst>
                  <a:lin ang="5580000" scaled="0"/>
                  <a:tileRect/>
                </a:gradFill>
                <a:effectLst>
                  <a:glow rad="38100">
                    <a:schemeClr val="bg1">
                      <a:lumMod val="65000"/>
                      <a:lumOff val="35000"/>
                      <a:alpha val="50000"/>
                    </a:schemeClr>
                  </a:glow>
                  <a:outerShdw blurRad="28575" dist="31750" dir="13200000" algn="tl" rotWithShape="0">
                    <a:srgbClr val="000000">
                      <a:alpha val="25000"/>
                    </a:srgbClr>
                  </a:outerShdw>
                </a:effectLst>
              </a:rPr>
              <a:t>20</a:t>
            </a:r>
            <a:br>
              <a:rPr lang="en-US" sz="1700" b="1" dirty="0">
                <a:gradFill flip="none" rotWithShape="1">
                  <a:gsLst>
                    <a:gs pos="0">
                      <a:schemeClr val="tx1"/>
                    </a:gs>
                    <a:gs pos="100000">
                      <a:schemeClr val="tx1">
                        <a:lumMod val="65000"/>
                      </a:schemeClr>
                    </a:gs>
                  </a:gsLst>
                  <a:lin ang="5580000" scaled="0"/>
                  <a:tileRect/>
                </a:gradFill>
                <a:effectLst>
                  <a:glow rad="38100">
                    <a:schemeClr val="bg1">
                      <a:lumMod val="65000"/>
                      <a:lumOff val="35000"/>
                      <a:alpha val="50000"/>
                    </a:schemeClr>
                  </a:glow>
                  <a:outerShdw blurRad="28575" dist="31750" dir="13200000" algn="tl" rotWithShape="0">
                    <a:srgbClr val="000000">
                      <a:alpha val="25000"/>
                    </a:srgbClr>
                  </a:outerShdw>
                </a:effectLst>
              </a:rPr>
            </a:br>
            <a:br>
              <a:rPr lang="en-US" sz="1700" b="1" dirty="0">
                <a:gradFill flip="none" rotWithShape="1">
                  <a:gsLst>
                    <a:gs pos="0">
                      <a:schemeClr val="tx1"/>
                    </a:gs>
                    <a:gs pos="100000">
                      <a:schemeClr val="tx1">
                        <a:lumMod val="65000"/>
                      </a:schemeClr>
                    </a:gs>
                  </a:gsLst>
                  <a:lin ang="5580000" scaled="0"/>
                  <a:tileRect/>
                </a:gradFill>
                <a:effectLst>
                  <a:glow rad="38100">
                    <a:schemeClr val="bg1">
                      <a:lumMod val="65000"/>
                      <a:lumOff val="35000"/>
                      <a:alpha val="50000"/>
                    </a:schemeClr>
                  </a:glow>
                  <a:outerShdw blurRad="28575" dist="31750" dir="13200000" algn="tl" rotWithShape="0">
                    <a:srgbClr val="000000">
                      <a:alpha val="25000"/>
                    </a:srgbClr>
                  </a:outerShdw>
                </a:effectLst>
              </a:rPr>
            </a:br>
            <a:r>
              <a:rPr lang="en-US" sz="1700" b="1" dirty="0">
                <a:gradFill flip="none" rotWithShape="1">
                  <a:gsLst>
                    <a:gs pos="0">
                      <a:schemeClr val="tx1"/>
                    </a:gs>
                    <a:gs pos="100000">
                      <a:schemeClr val="tx1">
                        <a:lumMod val="65000"/>
                      </a:schemeClr>
                    </a:gs>
                  </a:gsLst>
                  <a:lin ang="5580000" scaled="0"/>
                  <a:tileRect/>
                </a:gradFill>
                <a:effectLst>
                  <a:glow rad="38100">
                    <a:schemeClr val="bg1">
                      <a:lumMod val="65000"/>
                      <a:lumOff val="35000"/>
                      <a:alpha val="50000"/>
                    </a:schemeClr>
                  </a:glow>
                  <a:outerShdw blurRad="28575" dist="31750" dir="13200000" algn="tl" rotWithShape="0">
                    <a:srgbClr val="000000">
                      <a:alpha val="25000"/>
                    </a:srgbClr>
                  </a:outerShdw>
                </a:effectLst>
              </a:rPr>
              <a:t>FuelMart Property Damage and/or Vehicle Incidents: 24</a:t>
            </a:r>
            <a:br>
              <a:rPr lang="en-US" sz="1700" b="1" dirty="0">
                <a:gradFill flip="none" rotWithShape="1">
                  <a:gsLst>
                    <a:gs pos="0">
                      <a:schemeClr val="tx1"/>
                    </a:gs>
                    <a:gs pos="100000">
                      <a:schemeClr val="tx1">
                        <a:lumMod val="65000"/>
                      </a:schemeClr>
                    </a:gs>
                  </a:gsLst>
                  <a:lin ang="5580000" scaled="0"/>
                  <a:tileRect/>
                </a:gradFill>
                <a:effectLst>
                  <a:glow rad="38100">
                    <a:schemeClr val="bg1">
                      <a:lumMod val="65000"/>
                      <a:lumOff val="35000"/>
                      <a:alpha val="50000"/>
                    </a:schemeClr>
                  </a:glow>
                  <a:outerShdw blurRad="28575" dist="31750" dir="13200000" algn="tl" rotWithShape="0">
                    <a:srgbClr val="000000">
                      <a:alpha val="25000"/>
                    </a:srgbClr>
                  </a:outerShdw>
                </a:effectLst>
              </a:rPr>
            </a:br>
            <a:br>
              <a:rPr lang="en-US" sz="1700" b="1" dirty="0">
                <a:gradFill flip="none" rotWithShape="1">
                  <a:gsLst>
                    <a:gs pos="0">
                      <a:schemeClr val="tx1"/>
                    </a:gs>
                    <a:gs pos="100000">
                      <a:schemeClr val="tx1">
                        <a:lumMod val="65000"/>
                      </a:schemeClr>
                    </a:gs>
                  </a:gsLst>
                  <a:lin ang="5580000" scaled="0"/>
                  <a:tileRect/>
                </a:gradFill>
                <a:effectLst>
                  <a:glow rad="38100">
                    <a:schemeClr val="bg1">
                      <a:lumMod val="65000"/>
                      <a:lumOff val="35000"/>
                      <a:alpha val="50000"/>
                    </a:schemeClr>
                  </a:glow>
                  <a:outerShdw blurRad="28575" dist="31750" dir="13200000" algn="tl" rotWithShape="0">
                    <a:srgbClr val="000000">
                      <a:alpha val="25000"/>
                    </a:srgbClr>
                  </a:outerShdw>
                </a:effectLst>
              </a:rPr>
            </a:br>
            <a:r>
              <a:rPr lang="en-US" sz="1700" b="1" dirty="0">
                <a:gradFill flip="none" rotWithShape="1">
                  <a:gsLst>
                    <a:gs pos="0">
                      <a:schemeClr val="tx1"/>
                    </a:gs>
                    <a:gs pos="100000">
                      <a:schemeClr val="tx1">
                        <a:lumMod val="65000"/>
                      </a:schemeClr>
                    </a:gs>
                  </a:gsLst>
                  <a:lin ang="5580000" scaled="0"/>
                  <a:tileRect/>
                </a:gradFill>
                <a:effectLst>
                  <a:glow rad="38100">
                    <a:schemeClr val="bg1">
                      <a:lumMod val="65000"/>
                      <a:lumOff val="35000"/>
                      <a:alpha val="50000"/>
                    </a:schemeClr>
                  </a:glow>
                  <a:outerShdw blurRad="28575" dist="31750" dir="13200000" algn="tl" rotWithShape="0">
                    <a:srgbClr val="000000">
                      <a:alpha val="25000"/>
                    </a:srgbClr>
                  </a:outerShdw>
                </a:effectLst>
              </a:rPr>
              <a:t>FuelMart Customer Spills: 14</a:t>
            </a:r>
            <a:br>
              <a:rPr lang="en-US" sz="1700" dirty="0">
                <a:gradFill flip="none" rotWithShape="1">
                  <a:gsLst>
                    <a:gs pos="0">
                      <a:schemeClr val="tx1"/>
                    </a:gs>
                    <a:gs pos="100000">
                      <a:schemeClr val="tx1">
                        <a:lumMod val="65000"/>
                      </a:schemeClr>
                    </a:gs>
                  </a:gsLst>
                  <a:lin ang="5580000" scaled="0"/>
                  <a:tileRect/>
                </a:gradFill>
                <a:effectLst>
                  <a:glow rad="38100">
                    <a:schemeClr val="bg1">
                      <a:lumMod val="65000"/>
                      <a:lumOff val="35000"/>
                      <a:alpha val="50000"/>
                    </a:schemeClr>
                  </a:glow>
                  <a:outerShdw blurRad="28575" dist="31750" dir="13200000" algn="tl" rotWithShape="0">
                    <a:srgbClr val="000000">
                      <a:alpha val="25000"/>
                    </a:srgbClr>
                  </a:outerShdw>
                </a:effectLst>
              </a:rPr>
            </a:br>
            <a:r>
              <a:rPr lang="en-US" sz="1700" dirty="0">
                <a:gradFill flip="none" rotWithShape="1">
                  <a:gsLst>
                    <a:gs pos="0">
                      <a:schemeClr val="tx1"/>
                    </a:gs>
                    <a:gs pos="100000">
                      <a:schemeClr val="tx1">
                        <a:lumMod val="65000"/>
                      </a:schemeClr>
                    </a:gs>
                  </a:gsLst>
                  <a:lin ang="5580000" scaled="0"/>
                  <a:tileRect/>
                </a:gradFill>
                <a:effectLst>
                  <a:glow rad="38100">
                    <a:schemeClr val="bg1">
                      <a:lumMod val="65000"/>
                      <a:lumOff val="35000"/>
                      <a:alpha val="50000"/>
                    </a:schemeClr>
                  </a:glow>
                  <a:outerShdw blurRad="28575" dist="31750" dir="13200000" algn="tl" rotWithShape="0">
                    <a:srgbClr val="000000">
                      <a:alpha val="25000"/>
                    </a:srgbClr>
                  </a:outerShdw>
                </a:effectLst>
              </a:rPr>
              <a:t>	(10 spills at fuel pumps)</a:t>
            </a:r>
            <a:br>
              <a:rPr lang="en-US" sz="1700" dirty="0">
                <a:gradFill flip="none" rotWithShape="1">
                  <a:gsLst>
                    <a:gs pos="0">
                      <a:schemeClr val="tx1"/>
                    </a:gs>
                    <a:gs pos="100000">
                      <a:schemeClr val="tx1">
                        <a:lumMod val="65000"/>
                      </a:schemeClr>
                    </a:gs>
                  </a:gsLst>
                  <a:lin ang="5580000" scaled="0"/>
                  <a:tileRect/>
                </a:gradFill>
                <a:effectLst>
                  <a:glow rad="38100">
                    <a:schemeClr val="bg1">
                      <a:lumMod val="65000"/>
                      <a:lumOff val="35000"/>
                      <a:alpha val="50000"/>
                    </a:schemeClr>
                  </a:glow>
                  <a:outerShdw blurRad="28575" dist="31750" dir="13200000" algn="tl" rotWithShape="0">
                    <a:srgbClr val="000000">
                      <a:alpha val="25000"/>
                    </a:srgbClr>
                  </a:outerShdw>
                </a:effectLst>
              </a:rPr>
            </a:br>
            <a:br>
              <a:rPr lang="en-US" sz="1700" dirty="0">
                <a:gradFill flip="none" rotWithShape="1">
                  <a:gsLst>
                    <a:gs pos="0">
                      <a:schemeClr val="tx1"/>
                    </a:gs>
                    <a:gs pos="100000">
                      <a:schemeClr val="tx1">
                        <a:lumMod val="65000"/>
                      </a:schemeClr>
                    </a:gs>
                  </a:gsLst>
                  <a:lin ang="5580000" scaled="0"/>
                  <a:tileRect/>
                </a:gradFill>
                <a:effectLst>
                  <a:glow rad="38100">
                    <a:schemeClr val="bg1">
                      <a:lumMod val="65000"/>
                      <a:lumOff val="35000"/>
                      <a:alpha val="50000"/>
                    </a:schemeClr>
                  </a:glow>
                  <a:outerShdw blurRad="28575" dist="31750" dir="13200000" algn="tl" rotWithShape="0">
                    <a:srgbClr val="000000">
                      <a:alpha val="25000"/>
                    </a:srgbClr>
                  </a:outerShdw>
                </a:effectLst>
              </a:rPr>
            </a:br>
            <a:r>
              <a:rPr lang="en-US" sz="1700" b="1" dirty="0">
                <a:gradFill flip="none" rotWithShape="1">
                  <a:gsLst>
                    <a:gs pos="0">
                      <a:schemeClr val="tx1"/>
                    </a:gs>
                    <a:gs pos="100000">
                      <a:schemeClr val="tx1">
                        <a:lumMod val="65000"/>
                      </a:schemeClr>
                    </a:gs>
                  </a:gsLst>
                  <a:lin ang="5580000" scaled="0"/>
                  <a:tileRect/>
                </a:gradFill>
                <a:effectLst>
                  <a:glow rad="38100">
                    <a:schemeClr val="bg1">
                      <a:lumMod val="65000"/>
                      <a:lumOff val="35000"/>
                      <a:alpha val="50000"/>
                    </a:schemeClr>
                  </a:glow>
                  <a:outerShdw blurRad="28575" dist="31750" dir="13200000" algn="tl" rotWithShape="0">
                    <a:srgbClr val="000000">
                      <a:alpha val="25000"/>
                    </a:srgbClr>
                  </a:outerShdw>
                </a:effectLst>
              </a:rPr>
              <a:t>FuelMart &amp; Subway Customer injuries reported: 20</a:t>
            </a:r>
            <a:br>
              <a:rPr lang="en-US" sz="1700" b="1" dirty="0">
                <a:gradFill flip="none" rotWithShape="1">
                  <a:gsLst>
                    <a:gs pos="0">
                      <a:schemeClr val="tx1"/>
                    </a:gs>
                    <a:gs pos="100000">
                      <a:schemeClr val="tx1">
                        <a:lumMod val="65000"/>
                      </a:schemeClr>
                    </a:gs>
                  </a:gsLst>
                  <a:lin ang="5580000" scaled="0"/>
                  <a:tileRect/>
                </a:gradFill>
                <a:effectLst>
                  <a:glow rad="38100">
                    <a:schemeClr val="bg1">
                      <a:lumMod val="65000"/>
                      <a:lumOff val="35000"/>
                      <a:alpha val="50000"/>
                    </a:schemeClr>
                  </a:glow>
                  <a:outerShdw blurRad="28575" dist="31750" dir="13200000" algn="tl" rotWithShape="0">
                    <a:srgbClr val="000000">
                      <a:alpha val="25000"/>
                    </a:srgbClr>
                  </a:outerShdw>
                </a:effectLst>
              </a:rPr>
            </a:br>
            <a:br>
              <a:rPr lang="en-US" sz="1700" b="1" dirty="0">
                <a:gradFill flip="none" rotWithShape="1">
                  <a:gsLst>
                    <a:gs pos="0">
                      <a:schemeClr val="tx1"/>
                    </a:gs>
                    <a:gs pos="100000">
                      <a:schemeClr val="tx1">
                        <a:lumMod val="65000"/>
                      </a:schemeClr>
                    </a:gs>
                  </a:gsLst>
                  <a:lin ang="5580000" scaled="0"/>
                  <a:tileRect/>
                </a:gradFill>
                <a:effectLst>
                  <a:glow rad="38100">
                    <a:schemeClr val="bg1">
                      <a:lumMod val="65000"/>
                      <a:lumOff val="35000"/>
                      <a:alpha val="50000"/>
                    </a:schemeClr>
                  </a:glow>
                  <a:outerShdw blurRad="28575" dist="31750" dir="13200000" algn="tl" rotWithShape="0">
                    <a:srgbClr val="000000">
                      <a:alpha val="25000"/>
                    </a:srgbClr>
                  </a:outerShdw>
                </a:effectLst>
              </a:rPr>
            </a:br>
            <a:r>
              <a:rPr lang="en-US" sz="1700" b="1" dirty="0">
                <a:gradFill flip="none" rotWithShape="1">
                  <a:gsLst>
                    <a:gs pos="0">
                      <a:schemeClr val="tx1"/>
                    </a:gs>
                    <a:gs pos="100000">
                      <a:schemeClr val="tx1">
                        <a:lumMod val="65000"/>
                      </a:schemeClr>
                    </a:gs>
                  </a:gsLst>
                  <a:lin ang="5580000" scaled="0"/>
                  <a:tileRect/>
                </a:gradFill>
                <a:effectLst>
                  <a:glow rad="38100">
                    <a:schemeClr val="bg1">
                      <a:lumMod val="65000"/>
                      <a:lumOff val="35000"/>
                      <a:alpha val="50000"/>
                    </a:schemeClr>
                  </a:glow>
                  <a:outerShdw blurRad="28575" dist="31750" dir="13200000" algn="tl" rotWithShape="0">
                    <a:srgbClr val="000000">
                      <a:alpha val="25000"/>
                    </a:srgbClr>
                  </a:outerShdw>
                </a:effectLst>
              </a:rPr>
              <a:t>Other Incidents: 6</a:t>
            </a:r>
          </a:p>
        </p:txBody>
      </p:sp>
    </p:spTree>
    <p:extLst>
      <p:ext uri="{BB962C8B-B14F-4D97-AF65-F5344CB8AC3E}">
        <p14:creationId xmlns:p14="http://schemas.microsoft.com/office/powerpoint/2010/main" val="32322605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1012" y="310392"/>
            <a:ext cx="8676222" cy="6241409"/>
          </a:xfrm>
        </p:spPr>
        <p:txBody>
          <a:bodyPr vert="horz" lIns="91440" tIns="45720" rIns="91440" bIns="45720" rtlCol="0" anchor="ctr">
            <a:normAutofit/>
          </a:bodyPr>
          <a:lstStyle/>
          <a:p>
            <a:pPr>
              <a:lnSpc>
                <a:spcPct val="90000"/>
              </a:lnSpc>
            </a:pPr>
            <a:r>
              <a:rPr lang="en-US" sz="1700" b="1" dirty="0">
                <a:gradFill flip="none" rotWithShape="1">
                  <a:gsLst>
                    <a:gs pos="0">
                      <a:schemeClr val="tx1"/>
                    </a:gs>
                    <a:gs pos="100000">
                      <a:schemeClr val="tx1">
                        <a:lumMod val="65000"/>
                      </a:schemeClr>
                    </a:gs>
                  </a:gsLst>
                  <a:lin ang="5580000" scaled="0"/>
                  <a:tileRect/>
                </a:gradFill>
                <a:effectLst>
                  <a:glow rad="38100">
                    <a:schemeClr val="bg1">
                      <a:lumMod val="65000"/>
                      <a:lumOff val="35000"/>
                      <a:alpha val="50000"/>
                    </a:schemeClr>
                  </a:glow>
                  <a:outerShdw blurRad="28575" dist="31750" dir="13200000" algn="tl" rotWithShape="0">
                    <a:srgbClr val="000000">
                      <a:alpha val="25000"/>
                    </a:srgbClr>
                  </a:outerShdw>
                </a:effectLst>
              </a:rPr>
              <a:t>			</a:t>
            </a:r>
            <a:r>
              <a:rPr lang="en-US" sz="1800" b="1" dirty="0">
                <a:gradFill flip="none" rotWithShape="1">
                  <a:gsLst>
                    <a:gs pos="0">
                      <a:schemeClr val="tx1"/>
                    </a:gs>
                    <a:gs pos="100000">
                      <a:schemeClr val="tx1">
                        <a:lumMod val="65000"/>
                      </a:schemeClr>
                    </a:gs>
                  </a:gsLst>
                  <a:lin ang="5580000" scaled="0"/>
                  <a:tileRect/>
                </a:gradFill>
                <a:effectLst>
                  <a:glow rad="38100">
                    <a:schemeClr val="bg1">
                      <a:lumMod val="65000"/>
                      <a:lumOff val="35000"/>
                      <a:alpha val="50000"/>
                    </a:schemeClr>
                  </a:glow>
                  <a:outerShdw blurRad="28575" dist="31750" dir="13200000" algn="tl" rotWithShape="0">
                    <a:srgbClr val="000000">
                      <a:alpha val="25000"/>
                    </a:srgbClr>
                  </a:outerShdw>
                </a:effectLst>
              </a:rPr>
              <a:t>Date Range: Jan. 01, 2020 – Jan. 22, 2020</a:t>
            </a:r>
            <a:br>
              <a:rPr lang="en-US" sz="1700" dirty="0">
                <a:gradFill flip="none" rotWithShape="1">
                  <a:gsLst>
                    <a:gs pos="0">
                      <a:schemeClr val="tx1"/>
                    </a:gs>
                    <a:gs pos="100000">
                      <a:schemeClr val="tx1">
                        <a:lumMod val="65000"/>
                      </a:schemeClr>
                    </a:gs>
                  </a:gsLst>
                  <a:lin ang="5580000" scaled="0"/>
                  <a:tileRect/>
                </a:gradFill>
                <a:effectLst>
                  <a:glow rad="38100">
                    <a:schemeClr val="bg1">
                      <a:lumMod val="65000"/>
                      <a:lumOff val="35000"/>
                      <a:alpha val="50000"/>
                    </a:schemeClr>
                  </a:glow>
                  <a:outerShdw blurRad="28575" dist="31750" dir="13200000" algn="tl" rotWithShape="0">
                    <a:srgbClr val="000000">
                      <a:alpha val="25000"/>
                    </a:srgbClr>
                  </a:outerShdw>
                </a:effectLst>
              </a:rPr>
            </a:br>
            <a:br>
              <a:rPr lang="en-US" sz="1700" dirty="0">
                <a:gradFill flip="none" rotWithShape="1">
                  <a:gsLst>
                    <a:gs pos="0">
                      <a:schemeClr val="tx1"/>
                    </a:gs>
                    <a:gs pos="100000">
                      <a:schemeClr val="tx1">
                        <a:lumMod val="65000"/>
                      </a:schemeClr>
                    </a:gs>
                  </a:gsLst>
                  <a:lin ang="5580000" scaled="0"/>
                  <a:tileRect/>
                </a:gradFill>
                <a:effectLst>
                  <a:glow rad="38100">
                    <a:schemeClr val="bg1">
                      <a:lumMod val="65000"/>
                      <a:lumOff val="35000"/>
                      <a:alpha val="50000"/>
                    </a:schemeClr>
                  </a:glow>
                  <a:outerShdw blurRad="28575" dist="31750" dir="13200000" algn="tl" rotWithShape="0">
                    <a:srgbClr val="000000">
                      <a:alpha val="25000"/>
                    </a:srgbClr>
                  </a:outerShdw>
                </a:effectLst>
              </a:rPr>
            </a:br>
            <a:br>
              <a:rPr lang="en-US" sz="1700" dirty="0">
                <a:gradFill flip="none" rotWithShape="1">
                  <a:gsLst>
                    <a:gs pos="0">
                      <a:schemeClr val="tx1"/>
                    </a:gs>
                    <a:gs pos="100000">
                      <a:schemeClr val="tx1">
                        <a:lumMod val="65000"/>
                      </a:schemeClr>
                    </a:gs>
                  </a:gsLst>
                  <a:lin ang="5580000" scaled="0"/>
                  <a:tileRect/>
                </a:gradFill>
                <a:effectLst>
                  <a:glow rad="38100">
                    <a:schemeClr val="bg1">
                      <a:lumMod val="65000"/>
                      <a:lumOff val="35000"/>
                      <a:alpha val="50000"/>
                    </a:schemeClr>
                  </a:glow>
                  <a:outerShdw blurRad="28575" dist="31750" dir="13200000" algn="tl" rotWithShape="0">
                    <a:srgbClr val="000000">
                      <a:alpha val="25000"/>
                    </a:srgbClr>
                  </a:outerShdw>
                </a:effectLst>
              </a:rPr>
            </a:br>
            <a:br>
              <a:rPr lang="en-US" sz="1700" dirty="0">
                <a:gradFill flip="none" rotWithShape="1">
                  <a:gsLst>
                    <a:gs pos="0">
                      <a:schemeClr val="tx1"/>
                    </a:gs>
                    <a:gs pos="100000">
                      <a:schemeClr val="tx1">
                        <a:lumMod val="65000"/>
                      </a:schemeClr>
                    </a:gs>
                  </a:gsLst>
                  <a:lin ang="5580000" scaled="0"/>
                  <a:tileRect/>
                </a:gradFill>
                <a:effectLst>
                  <a:glow rad="38100">
                    <a:schemeClr val="bg1">
                      <a:lumMod val="65000"/>
                      <a:lumOff val="35000"/>
                      <a:alpha val="50000"/>
                    </a:schemeClr>
                  </a:glow>
                  <a:outerShdw blurRad="28575" dist="31750" dir="13200000" algn="tl" rotWithShape="0">
                    <a:srgbClr val="000000">
                      <a:alpha val="25000"/>
                    </a:srgbClr>
                  </a:outerShdw>
                </a:effectLst>
              </a:rPr>
            </a:br>
            <a:r>
              <a:rPr lang="en-US" sz="1700" b="1" dirty="0">
                <a:gradFill flip="none" rotWithShape="1">
                  <a:gsLst>
                    <a:gs pos="0">
                      <a:schemeClr val="tx1"/>
                    </a:gs>
                    <a:gs pos="100000">
                      <a:schemeClr val="tx1">
                        <a:lumMod val="65000"/>
                      </a:schemeClr>
                    </a:gs>
                  </a:gsLst>
                  <a:lin ang="5580000" scaled="0"/>
                  <a:tileRect/>
                </a:gradFill>
                <a:effectLst>
                  <a:glow rad="38100">
                    <a:schemeClr val="bg1">
                      <a:lumMod val="65000"/>
                      <a:lumOff val="35000"/>
                      <a:alpha val="50000"/>
                    </a:schemeClr>
                  </a:glow>
                  <a:outerShdw blurRad="28575" dist="31750" dir="13200000" algn="tl" rotWithShape="0">
                    <a:srgbClr val="000000">
                      <a:alpha val="25000"/>
                    </a:srgbClr>
                  </a:outerShdw>
                </a:effectLst>
              </a:rPr>
              <a:t>Company Total Incidents: 15				</a:t>
            </a:r>
            <a:br>
              <a:rPr lang="en-US" sz="1700" b="1" dirty="0">
                <a:gradFill flip="none" rotWithShape="1">
                  <a:gsLst>
                    <a:gs pos="0">
                      <a:schemeClr val="tx1"/>
                    </a:gs>
                    <a:gs pos="100000">
                      <a:schemeClr val="tx1">
                        <a:lumMod val="65000"/>
                      </a:schemeClr>
                    </a:gs>
                  </a:gsLst>
                  <a:lin ang="5580000" scaled="0"/>
                  <a:tileRect/>
                </a:gradFill>
                <a:effectLst>
                  <a:glow rad="38100">
                    <a:schemeClr val="bg1">
                      <a:lumMod val="65000"/>
                      <a:lumOff val="35000"/>
                      <a:alpha val="50000"/>
                    </a:schemeClr>
                  </a:glow>
                  <a:outerShdw blurRad="28575" dist="31750" dir="13200000" algn="tl" rotWithShape="0">
                    <a:srgbClr val="000000">
                      <a:alpha val="25000"/>
                    </a:srgbClr>
                  </a:outerShdw>
                </a:effectLst>
              </a:rPr>
            </a:br>
            <a:br>
              <a:rPr lang="en-US" sz="1700" dirty="0">
                <a:gradFill flip="none" rotWithShape="1">
                  <a:gsLst>
                    <a:gs pos="0">
                      <a:schemeClr val="tx1"/>
                    </a:gs>
                    <a:gs pos="100000">
                      <a:schemeClr val="tx1">
                        <a:lumMod val="65000"/>
                      </a:schemeClr>
                    </a:gs>
                  </a:gsLst>
                  <a:lin ang="5580000" scaled="0"/>
                  <a:tileRect/>
                </a:gradFill>
                <a:effectLst>
                  <a:glow rad="38100">
                    <a:schemeClr val="bg1">
                      <a:lumMod val="65000"/>
                      <a:lumOff val="35000"/>
                      <a:alpha val="50000"/>
                    </a:schemeClr>
                  </a:glow>
                  <a:outerShdw blurRad="28575" dist="31750" dir="13200000" algn="tl" rotWithShape="0">
                    <a:srgbClr val="000000">
                      <a:alpha val="25000"/>
                    </a:srgbClr>
                  </a:outerShdw>
                </a:effectLst>
              </a:rPr>
            </a:br>
            <a:br>
              <a:rPr lang="en-US" sz="1700" dirty="0">
                <a:gradFill flip="none" rotWithShape="1">
                  <a:gsLst>
                    <a:gs pos="0">
                      <a:schemeClr val="tx1"/>
                    </a:gs>
                    <a:gs pos="100000">
                      <a:schemeClr val="tx1">
                        <a:lumMod val="65000"/>
                      </a:schemeClr>
                    </a:gs>
                  </a:gsLst>
                  <a:lin ang="5580000" scaled="0"/>
                  <a:tileRect/>
                </a:gradFill>
                <a:effectLst>
                  <a:glow rad="38100">
                    <a:schemeClr val="bg1">
                      <a:lumMod val="65000"/>
                      <a:lumOff val="35000"/>
                      <a:alpha val="50000"/>
                    </a:schemeClr>
                  </a:glow>
                  <a:outerShdw blurRad="28575" dist="31750" dir="13200000" algn="tl" rotWithShape="0">
                    <a:srgbClr val="000000">
                      <a:alpha val="25000"/>
                    </a:srgbClr>
                  </a:outerShdw>
                </a:effectLst>
              </a:rPr>
            </a:br>
            <a:br>
              <a:rPr lang="en-US" sz="1700" dirty="0">
                <a:gradFill flip="none" rotWithShape="1">
                  <a:gsLst>
                    <a:gs pos="0">
                      <a:schemeClr val="tx1"/>
                    </a:gs>
                    <a:gs pos="100000">
                      <a:schemeClr val="tx1">
                        <a:lumMod val="65000"/>
                      </a:schemeClr>
                    </a:gs>
                  </a:gsLst>
                  <a:lin ang="5580000" scaled="0"/>
                  <a:tileRect/>
                </a:gradFill>
                <a:effectLst>
                  <a:glow rad="38100">
                    <a:schemeClr val="bg1">
                      <a:lumMod val="65000"/>
                      <a:lumOff val="35000"/>
                      <a:alpha val="50000"/>
                    </a:schemeClr>
                  </a:glow>
                  <a:outerShdw blurRad="28575" dist="31750" dir="13200000" algn="tl" rotWithShape="0">
                    <a:srgbClr val="000000">
                      <a:alpha val="25000"/>
                    </a:srgbClr>
                  </a:outerShdw>
                </a:effectLst>
              </a:rPr>
            </a:br>
            <a:r>
              <a:rPr lang="en-US" sz="1700" b="1" dirty="0">
                <a:gradFill flip="none" rotWithShape="1">
                  <a:gsLst>
                    <a:gs pos="0">
                      <a:schemeClr val="tx1"/>
                    </a:gs>
                    <a:gs pos="100000">
                      <a:schemeClr val="tx1">
                        <a:lumMod val="65000"/>
                      </a:schemeClr>
                    </a:gs>
                  </a:gsLst>
                  <a:lin ang="5580000" scaled="0"/>
                  <a:tileRect/>
                </a:gradFill>
                <a:effectLst>
                  <a:glow rad="38100">
                    <a:schemeClr val="bg1">
                      <a:lumMod val="65000"/>
                      <a:lumOff val="35000"/>
                      <a:alpha val="50000"/>
                    </a:schemeClr>
                  </a:glow>
                  <a:outerShdw blurRad="28575" dist="31750" dir="13200000" algn="tl" rotWithShape="0">
                    <a:srgbClr val="000000">
                      <a:alpha val="25000"/>
                    </a:srgbClr>
                  </a:outerShdw>
                </a:effectLst>
              </a:rPr>
              <a:t>FuelMart &amp; Subway Total Incidents:  10		</a:t>
            </a:r>
            <a:br>
              <a:rPr lang="en-US" sz="1700" b="1" dirty="0">
                <a:gradFill flip="none" rotWithShape="1">
                  <a:gsLst>
                    <a:gs pos="0">
                      <a:schemeClr val="tx1"/>
                    </a:gs>
                    <a:gs pos="100000">
                      <a:schemeClr val="tx1">
                        <a:lumMod val="65000"/>
                      </a:schemeClr>
                    </a:gs>
                  </a:gsLst>
                  <a:lin ang="5580000" scaled="0"/>
                  <a:tileRect/>
                </a:gradFill>
                <a:effectLst>
                  <a:glow rad="38100">
                    <a:schemeClr val="bg1">
                      <a:lumMod val="65000"/>
                      <a:lumOff val="35000"/>
                      <a:alpha val="50000"/>
                    </a:schemeClr>
                  </a:glow>
                  <a:outerShdw blurRad="28575" dist="31750" dir="13200000" algn="tl" rotWithShape="0">
                    <a:srgbClr val="000000">
                      <a:alpha val="25000"/>
                    </a:srgbClr>
                  </a:outerShdw>
                </a:effectLst>
              </a:rPr>
            </a:br>
            <a:br>
              <a:rPr lang="en-US" sz="1700" b="1" dirty="0">
                <a:gradFill flip="none" rotWithShape="1">
                  <a:gsLst>
                    <a:gs pos="0">
                      <a:schemeClr val="tx1"/>
                    </a:gs>
                    <a:gs pos="100000">
                      <a:schemeClr val="tx1">
                        <a:lumMod val="65000"/>
                      </a:schemeClr>
                    </a:gs>
                  </a:gsLst>
                  <a:lin ang="5580000" scaled="0"/>
                  <a:tileRect/>
                </a:gradFill>
                <a:effectLst>
                  <a:glow rad="38100">
                    <a:schemeClr val="bg1">
                      <a:lumMod val="65000"/>
                      <a:lumOff val="35000"/>
                      <a:alpha val="50000"/>
                    </a:schemeClr>
                  </a:glow>
                  <a:outerShdw blurRad="28575" dist="31750" dir="13200000" algn="tl" rotWithShape="0">
                    <a:srgbClr val="000000">
                      <a:alpha val="25000"/>
                    </a:srgbClr>
                  </a:outerShdw>
                </a:effectLst>
              </a:rPr>
            </a:br>
            <a:br>
              <a:rPr lang="en-US" sz="1700" b="1" dirty="0">
                <a:gradFill flip="none" rotWithShape="1">
                  <a:gsLst>
                    <a:gs pos="0">
                      <a:schemeClr val="tx1"/>
                    </a:gs>
                    <a:gs pos="100000">
                      <a:schemeClr val="tx1">
                        <a:lumMod val="65000"/>
                      </a:schemeClr>
                    </a:gs>
                  </a:gsLst>
                  <a:lin ang="5580000" scaled="0"/>
                  <a:tileRect/>
                </a:gradFill>
                <a:effectLst>
                  <a:glow rad="38100">
                    <a:schemeClr val="bg1">
                      <a:lumMod val="65000"/>
                      <a:lumOff val="35000"/>
                      <a:alpha val="50000"/>
                    </a:schemeClr>
                  </a:glow>
                  <a:outerShdw blurRad="28575" dist="31750" dir="13200000" algn="tl" rotWithShape="0">
                    <a:srgbClr val="000000">
                      <a:alpha val="25000"/>
                    </a:srgbClr>
                  </a:outerShdw>
                </a:effectLst>
              </a:rPr>
            </a:br>
            <a:br>
              <a:rPr lang="en-US" sz="1700" b="1" dirty="0">
                <a:gradFill flip="none" rotWithShape="1">
                  <a:gsLst>
                    <a:gs pos="0">
                      <a:schemeClr val="tx1"/>
                    </a:gs>
                    <a:gs pos="100000">
                      <a:schemeClr val="tx1">
                        <a:lumMod val="65000"/>
                      </a:schemeClr>
                    </a:gs>
                  </a:gsLst>
                  <a:lin ang="5580000" scaled="0"/>
                  <a:tileRect/>
                </a:gradFill>
                <a:effectLst>
                  <a:glow rad="38100">
                    <a:schemeClr val="bg1">
                      <a:lumMod val="65000"/>
                      <a:lumOff val="35000"/>
                      <a:alpha val="50000"/>
                    </a:schemeClr>
                  </a:glow>
                  <a:outerShdw blurRad="28575" dist="31750" dir="13200000" algn="tl" rotWithShape="0">
                    <a:srgbClr val="000000">
                      <a:alpha val="25000"/>
                    </a:srgbClr>
                  </a:outerShdw>
                </a:effectLst>
              </a:rPr>
            </a:br>
            <a:r>
              <a:rPr lang="en-US" sz="1700" b="1" dirty="0">
                <a:gradFill flip="none" rotWithShape="1">
                  <a:gsLst>
                    <a:gs pos="0">
                      <a:schemeClr val="tx1"/>
                    </a:gs>
                    <a:gs pos="100000">
                      <a:schemeClr val="tx1">
                        <a:lumMod val="65000"/>
                      </a:schemeClr>
                    </a:gs>
                  </a:gsLst>
                  <a:lin ang="5580000" scaled="0"/>
                  <a:tileRect/>
                </a:gradFill>
                <a:effectLst>
                  <a:glow rad="38100">
                    <a:schemeClr val="bg1">
                      <a:lumMod val="65000"/>
                      <a:lumOff val="35000"/>
                      <a:alpha val="50000"/>
                    </a:schemeClr>
                  </a:glow>
                  <a:outerShdw blurRad="28575" dist="31750" dir="13200000" algn="tl" rotWithShape="0">
                    <a:srgbClr val="000000">
                      <a:alpha val="25000"/>
                    </a:srgbClr>
                  </a:outerShdw>
                </a:effectLst>
              </a:rPr>
              <a:t>FuelMart &amp; Subway employee injuries Reported:</a:t>
            </a:r>
            <a:r>
              <a:rPr lang="en-US" sz="1700" dirty="0">
                <a:gradFill flip="none" rotWithShape="1">
                  <a:gsLst>
                    <a:gs pos="0">
                      <a:schemeClr val="tx1"/>
                    </a:gs>
                    <a:gs pos="100000">
                      <a:schemeClr val="tx1">
                        <a:lumMod val="65000"/>
                      </a:schemeClr>
                    </a:gs>
                  </a:gsLst>
                  <a:lin ang="5580000" scaled="0"/>
                  <a:tileRect/>
                </a:gradFill>
                <a:effectLst>
                  <a:glow rad="38100">
                    <a:schemeClr val="bg1">
                      <a:lumMod val="65000"/>
                      <a:lumOff val="35000"/>
                      <a:alpha val="50000"/>
                    </a:schemeClr>
                  </a:glow>
                  <a:outerShdw blurRad="28575" dist="31750" dir="13200000" algn="tl" rotWithShape="0">
                    <a:srgbClr val="000000">
                      <a:alpha val="25000"/>
                    </a:srgbClr>
                  </a:outerShdw>
                </a:effectLst>
              </a:rPr>
              <a:t> </a:t>
            </a:r>
            <a:r>
              <a:rPr lang="en-US" sz="1700" b="1" dirty="0">
                <a:gradFill flip="none" rotWithShape="1">
                  <a:gsLst>
                    <a:gs pos="0">
                      <a:schemeClr val="tx1"/>
                    </a:gs>
                    <a:gs pos="100000">
                      <a:schemeClr val="tx1">
                        <a:lumMod val="65000"/>
                      </a:schemeClr>
                    </a:gs>
                  </a:gsLst>
                  <a:lin ang="5580000" scaled="0"/>
                  <a:tileRect/>
                </a:gradFill>
                <a:effectLst>
                  <a:glow rad="38100">
                    <a:schemeClr val="bg1">
                      <a:lumMod val="65000"/>
                      <a:lumOff val="35000"/>
                      <a:alpha val="50000"/>
                    </a:schemeClr>
                  </a:glow>
                  <a:outerShdw blurRad="28575" dist="31750" dir="13200000" algn="tl" rotWithShape="0">
                    <a:srgbClr val="000000">
                      <a:alpha val="25000"/>
                    </a:srgbClr>
                  </a:outerShdw>
                </a:effectLst>
              </a:rPr>
              <a:t>3</a:t>
            </a:r>
            <a:br>
              <a:rPr lang="en-US" sz="1700" b="1" dirty="0">
                <a:gradFill flip="none" rotWithShape="1">
                  <a:gsLst>
                    <a:gs pos="0">
                      <a:schemeClr val="tx1"/>
                    </a:gs>
                    <a:gs pos="100000">
                      <a:schemeClr val="tx1">
                        <a:lumMod val="65000"/>
                      </a:schemeClr>
                    </a:gs>
                  </a:gsLst>
                  <a:lin ang="5580000" scaled="0"/>
                  <a:tileRect/>
                </a:gradFill>
                <a:effectLst>
                  <a:glow rad="38100">
                    <a:schemeClr val="bg1">
                      <a:lumMod val="65000"/>
                      <a:lumOff val="35000"/>
                      <a:alpha val="50000"/>
                    </a:schemeClr>
                  </a:glow>
                  <a:outerShdw blurRad="28575" dist="31750" dir="13200000" algn="tl" rotWithShape="0">
                    <a:srgbClr val="000000">
                      <a:alpha val="25000"/>
                    </a:srgbClr>
                  </a:outerShdw>
                </a:effectLst>
              </a:rPr>
            </a:br>
            <a:br>
              <a:rPr lang="en-US" sz="1700" b="1" dirty="0">
                <a:gradFill flip="none" rotWithShape="1">
                  <a:gsLst>
                    <a:gs pos="0">
                      <a:schemeClr val="tx1"/>
                    </a:gs>
                    <a:gs pos="100000">
                      <a:schemeClr val="tx1">
                        <a:lumMod val="65000"/>
                      </a:schemeClr>
                    </a:gs>
                  </a:gsLst>
                  <a:lin ang="5580000" scaled="0"/>
                  <a:tileRect/>
                </a:gradFill>
                <a:effectLst>
                  <a:glow rad="38100">
                    <a:schemeClr val="bg1">
                      <a:lumMod val="65000"/>
                      <a:lumOff val="35000"/>
                      <a:alpha val="50000"/>
                    </a:schemeClr>
                  </a:glow>
                  <a:outerShdw blurRad="28575" dist="31750" dir="13200000" algn="tl" rotWithShape="0">
                    <a:srgbClr val="000000">
                      <a:alpha val="25000"/>
                    </a:srgbClr>
                  </a:outerShdw>
                </a:effectLst>
              </a:rPr>
            </a:br>
            <a:r>
              <a:rPr lang="en-US" sz="1700" b="1" dirty="0">
                <a:gradFill flip="none" rotWithShape="1">
                  <a:gsLst>
                    <a:gs pos="0">
                      <a:schemeClr val="tx1"/>
                    </a:gs>
                    <a:gs pos="100000">
                      <a:schemeClr val="tx1">
                        <a:lumMod val="65000"/>
                      </a:schemeClr>
                    </a:gs>
                  </a:gsLst>
                  <a:lin ang="5580000" scaled="0"/>
                  <a:tileRect/>
                </a:gradFill>
                <a:effectLst>
                  <a:glow rad="38100">
                    <a:schemeClr val="bg1">
                      <a:lumMod val="65000"/>
                      <a:lumOff val="35000"/>
                      <a:alpha val="50000"/>
                    </a:schemeClr>
                  </a:glow>
                  <a:outerShdw blurRad="28575" dist="31750" dir="13200000" algn="tl" rotWithShape="0">
                    <a:srgbClr val="000000">
                      <a:alpha val="25000"/>
                    </a:srgbClr>
                  </a:outerShdw>
                </a:effectLst>
              </a:rPr>
              <a:t>FuelMart Property Damage and/or Vehicle Incidents: 1 </a:t>
            </a:r>
            <a:br>
              <a:rPr lang="en-US" sz="1700" b="1" dirty="0">
                <a:gradFill flip="none" rotWithShape="1">
                  <a:gsLst>
                    <a:gs pos="0">
                      <a:schemeClr val="tx1"/>
                    </a:gs>
                    <a:gs pos="100000">
                      <a:schemeClr val="tx1">
                        <a:lumMod val="65000"/>
                      </a:schemeClr>
                    </a:gs>
                  </a:gsLst>
                  <a:lin ang="5580000" scaled="0"/>
                  <a:tileRect/>
                </a:gradFill>
                <a:effectLst>
                  <a:glow rad="38100">
                    <a:schemeClr val="bg1">
                      <a:lumMod val="65000"/>
                      <a:lumOff val="35000"/>
                      <a:alpha val="50000"/>
                    </a:schemeClr>
                  </a:glow>
                  <a:outerShdw blurRad="28575" dist="31750" dir="13200000" algn="tl" rotWithShape="0">
                    <a:srgbClr val="000000">
                      <a:alpha val="25000"/>
                    </a:srgbClr>
                  </a:outerShdw>
                </a:effectLst>
              </a:rPr>
            </a:br>
            <a:br>
              <a:rPr lang="en-US" sz="1700" b="1" dirty="0">
                <a:gradFill flip="none" rotWithShape="1">
                  <a:gsLst>
                    <a:gs pos="0">
                      <a:schemeClr val="tx1"/>
                    </a:gs>
                    <a:gs pos="100000">
                      <a:schemeClr val="tx1">
                        <a:lumMod val="65000"/>
                      </a:schemeClr>
                    </a:gs>
                  </a:gsLst>
                  <a:lin ang="5580000" scaled="0"/>
                  <a:tileRect/>
                </a:gradFill>
                <a:effectLst>
                  <a:glow rad="38100">
                    <a:schemeClr val="bg1">
                      <a:lumMod val="65000"/>
                      <a:lumOff val="35000"/>
                      <a:alpha val="50000"/>
                    </a:schemeClr>
                  </a:glow>
                  <a:outerShdw blurRad="28575" dist="31750" dir="13200000" algn="tl" rotWithShape="0">
                    <a:srgbClr val="000000">
                      <a:alpha val="25000"/>
                    </a:srgbClr>
                  </a:outerShdw>
                </a:effectLst>
              </a:rPr>
            </a:br>
            <a:r>
              <a:rPr lang="en-US" sz="1700" b="1" dirty="0">
                <a:gradFill flip="none" rotWithShape="1">
                  <a:gsLst>
                    <a:gs pos="0">
                      <a:schemeClr val="tx1"/>
                    </a:gs>
                    <a:gs pos="100000">
                      <a:schemeClr val="tx1">
                        <a:lumMod val="65000"/>
                      </a:schemeClr>
                    </a:gs>
                  </a:gsLst>
                  <a:lin ang="5580000" scaled="0"/>
                  <a:tileRect/>
                </a:gradFill>
                <a:effectLst>
                  <a:glow rad="38100">
                    <a:schemeClr val="bg1">
                      <a:lumMod val="65000"/>
                      <a:lumOff val="35000"/>
                      <a:alpha val="50000"/>
                    </a:schemeClr>
                  </a:glow>
                  <a:outerShdw blurRad="28575" dist="31750" dir="13200000" algn="tl" rotWithShape="0">
                    <a:srgbClr val="000000">
                      <a:alpha val="25000"/>
                    </a:srgbClr>
                  </a:outerShdw>
                </a:effectLst>
              </a:rPr>
              <a:t>FuelMart Customer Spills: 5</a:t>
            </a:r>
            <a:br>
              <a:rPr lang="en-US" sz="1700" dirty="0">
                <a:gradFill flip="none" rotWithShape="1">
                  <a:gsLst>
                    <a:gs pos="0">
                      <a:schemeClr val="tx1"/>
                    </a:gs>
                    <a:gs pos="100000">
                      <a:schemeClr val="tx1">
                        <a:lumMod val="65000"/>
                      </a:schemeClr>
                    </a:gs>
                  </a:gsLst>
                  <a:lin ang="5580000" scaled="0"/>
                  <a:tileRect/>
                </a:gradFill>
                <a:effectLst>
                  <a:glow rad="38100">
                    <a:schemeClr val="bg1">
                      <a:lumMod val="65000"/>
                      <a:lumOff val="35000"/>
                      <a:alpha val="50000"/>
                    </a:schemeClr>
                  </a:glow>
                  <a:outerShdw blurRad="28575" dist="31750" dir="13200000" algn="tl" rotWithShape="0">
                    <a:srgbClr val="000000">
                      <a:alpha val="25000"/>
                    </a:srgbClr>
                  </a:outerShdw>
                </a:effectLst>
              </a:rPr>
            </a:br>
            <a:r>
              <a:rPr lang="en-US" sz="1700" dirty="0">
                <a:gradFill flip="none" rotWithShape="1">
                  <a:gsLst>
                    <a:gs pos="0">
                      <a:schemeClr val="tx1"/>
                    </a:gs>
                    <a:gs pos="100000">
                      <a:schemeClr val="tx1">
                        <a:lumMod val="65000"/>
                      </a:schemeClr>
                    </a:gs>
                  </a:gsLst>
                  <a:lin ang="5580000" scaled="0"/>
                  <a:tileRect/>
                </a:gradFill>
                <a:effectLst>
                  <a:glow rad="38100">
                    <a:schemeClr val="bg1">
                      <a:lumMod val="65000"/>
                      <a:lumOff val="35000"/>
                      <a:alpha val="50000"/>
                    </a:schemeClr>
                  </a:glow>
                  <a:outerShdw blurRad="28575" dist="31750" dir="13200000" algn="tl" rotWithShape="0">
                    <a:srgbClr val="000000">
                      <a:alpha val="25000"/>
                    </a:srgbClr>
                  </a:outerShdw>
                </a:effectLst>
              </a:rPr>
              <a:t>	(</a:t>
            </a:r>
            <a:r>
              <a:rPr lang="en-US" sz="1700" b="1" dirty="0">
                <a:gradFill flip="none" rotWithShape="1">
                  <a:gsLst>
                    <a:gs pos="0">
                      <a:schemeClr val="tx1"/>
                    </a:gs>
                    <a:gs pos="100000">
                      <a:schemeClr val="tx1">
                        <a:lumMod val="65000"/>
                      </a:schemeClr>
                    </a:gs>
                  </a:gsLst>
                  <a:lin ang="5580000" scaled="0"/>
                  <a:tileRect/>
                </a:gradFill>
                <a:effectLst>
                  <a:glow rad="38100">
                    <a:schemeClr val="bg1">
                      <a:lumMod val="65000"/>
                      <a:lumOff val="35000"/>
                      <a:alpha val="50000"/>
                    </a:schemeClr>
                  </a:glow>
                  <a:outerShdw blurRad="28575" dist="31750" dir="13200000" algn="tl" rotWithShape="0">
                    <a:srgbClr val="000000">
                      <a:alpha val="25000"/>
                    </a:srgbClr>
                  </a:outerShdw>
                </a:effectLst>
              </a:rPr>
              <a:t>4</a:t>
            </a:r>
            <a:r>
              <a:rPr lang="en-US" sz="1700" dirty="0">
                <a:gradFill flip="none" rotWithShape="1">
                  <a:gsLst>
                    <a:gs pos="0">
                      <a:schemeClr val="tx1"/>
                    </a:gs>
                    <a:gs pos="100000">
                      <a:schemeClr val="tx1">
                        <a:lumMod val="65000"/>
                      </a:schemeClr>
                    </a:gs>
                  </a:gsLst>
                  <a:lin ang="5580000" scaled="0"/>
                  <a:tileRect/>
                </a:gradFill>
                <a:effectLst>
                  <a:glow rad="38100">
                    <a:schemeClr val="bg1">
                      <a:lumMod val="65000"/>
                      <a:lumOff val="35000"/>
                      <a:alpha val="50000"/>
                    </a:schemeClr>
                  </a:glow>
                  <a:outerShdw blurRad="28575" dist="31750" dir="13200000" algn="tl" rotWithShape="0">
                    <a:srgbClr val="000000">
                      <a:alpha val="25000"/>
                    </a:srgbClr>
                  </a:outerShdw>
                </a:effectLst>
              </a:rPr>
              <a:t> spills at fuel pumps)</a:t>
            </a:r>
            <a:br>
              <a:rPr lang="en-US" sz="1700" dirty="0">
                <a:gradFill flip="none" rotWithShape="1">
                  <a:gsLst>
                    <a:gs pos="0">
                      <a:schemeClr val="tx1"/>
                    </a:gs>
                    <a:gs pos="100000">
                      <a:schemeClr val="tx1">
                        <a:lumMod val="65000"/>
                      </a:schemeClr>
                    </a:gs>
                  </a:gsLst>
                  <a:lin ang="5580000" scaled="0"/>
                  <a:tileRect/>
                </a:gradFill>
                <a:effectLst>
                  <a:glow rad="38100">
                    <a:schemeClr val="bg1">
                      <a:lumMod val="65000"/>
                      <a:lumOff val="35000"/>
                      <a:alpha val="50000"/>
                    </a:schemeClr>
                  </a:glow>
                  <a:outerShdw blurRad="28575" dist="31750" dir="13200000" algn="tl" rotWithShape="0">
                    <a:srgbClr val="000000">
                      <a:alpha val="25000"/>
                    </a:srgbClr>
                  </a:outerShdw>
                </a:effectLst>
              </a:rPr>
            </a:br>
            <a:br>
              <a:rPr lang="en-US" sz="1700" dirty="0">
                <a:gradFill flip="none" rotWithShape="1">
                  <a:gsLst>
                    <a:gs pos="0">
                      <a:schemeClr val="tx1"/>
                    </a:gs>
                    <a:gs pos="100000">
                      <a:schemeClr val="tx1">
                        <a:lumMod val="65000"/>
                      </a:schemeClr>
                    </a:gs>
                  </a:gsLst>
                  <a:lin ang="5580000" scaled="0"/>
                  <a:tileRect/>
                </a:gradFill>
                <a:effectLst>
                  <a:glow rad="38100">
                    <a:schemeClr val="bg1">
                      <a:lumMod val="65000"/>
                      <a:lumOff val="35000"/>
                      <a:alpha val="50000"/>
                    </a:schemeClr>
                  </a:glow>
                  <a:outerShdw blurRad="28575" dist="31750" dir="13200000" algn="tl" rotWithShape="0">
                    <a:srgbClr val="000000">
                      <a:alpha val="25000"/>
                    </a:srgbClr>
                  </a:outerShdw>
                </a:effectLst>
              </a:rPr>
            </a:br>
            <a:r>
              <a:rPr lang="en-US" sz="1700" b="1" dirty="0">
                <a:gradFill flip="none" rotWithShape="1">
                  <a:gsLst>
                    <a:gs pos="0">
                      <a:schemeClr val="tx1"/>
                    </a:gs>
                    <a:gs pos="100000">
                      <a:schemeClr val="tx1">
                        <a:lumMod val="65000"/>
                      </a:schemeClr>
                    </a:gs>
                  </a:gsLst>
                  <a:lin ang="5580000" scaled="0"/>
                  <a:tileRect/>
                </a:gradFill>
                <a:effectLst>
                  <a:glow rad="38100">
                    <a:schemeClr val="bg1">
                      <a:lumMod val="65000"/>
                      <a:lumOff val="35000"/>
                      <a:alpha val="50000"/>
                    </a:schemeClr>
                  </a:glow>
                  <a:outerShdw blurRad="28575" dist="31750" dir="13200000" algn="tl" rotWithShape="0">
                    <a:srgbClr val="000000">
                      <a:alpha val="25000"/>
                    </a:srgbClr>
                  </a:outerShdw>
                </a:effectLst>
              </a:rPr>
              <a:t>FuelMart &amp; Subway Customer injuries reported: 0</a:t>
            </a:r>
            <a:br>
              <a:rPr lang="en-US" sz="1700" b="1" dirty="0">
                <a:gradFill flip="none" rotWithShape="1">
                  <a:gsLst>
                    <a:gs pos="0">
                      <a:schemeClr val="tx1"/>
                    </a:gs>
                    <a:gs pos="100000">
                      <a:schemeClr val="tx1">
                        <a:lumMod val="65000"/>
                      </a:schemeClr>
                    </a:gs>
                  </a:gsLst>
                  <a:lin ang="5580000" scaled="0"/>
                  <a:tileRect/>
                </a:gradFill>
                <a:effectLst>
                  <a:glow rad="38100">
                    <a:schemeClr val="bg1">
                      <a:lumMod val="65000"/>
                      <a:lumOff val="35000"/>
                      <a:alpha val="50000"/>
                    </a:schemeClr>
                  </a:glow>
                  <a:outerShdw blurRad="28575" dist="31750" dir="13200000" algn="tl" rotWithShape="0">
                    <a:srgbClr val="000000">
                      <a:alpha val="25000"/>
                    </a:srgbClr>
                  </a:outerShdw>
                </a:effectLst>
              </a:rPr>
            </a:br>
            <a:br>
              <a:rPr lang="en-US" sz="1700" b="1" dirty="0">
                <a:gradFill flip="none" rotWithShape="1">
                  <a:gsLst>
                    <a:gs pos="0">
                      <a:schemeClr val="tx1"/>
                    </a:gs>
                    <a:gs pos="100000">
                      <a:schemeClr val="tx1">
                        <a:lumMod val="65000"/>
                      </a:schemeClr>
                    </a:gs>
                  </a:gsLst>
                  <a:lin ang="5580000" scaled="0"/>
                  <a:tileRect/>
                </a:gradFill>
                <a:effectLst>
                  <a:glow rad="38100">
                    <a:schemeClr val="bg1">
                      <a:lumMod val="65000"/>
                      <a:lumOff val="35000"/>
                      <a:alpha val="50000"/>
                    </a:schemeClr>
                  </a:glow>
                  <a:outerShdw blurRad="28575" dist="31750" dir="13200000" algn="tl" rotWithShape="0">
                    <a:srgbClr val="000000">
                      <a:alpha val="25000"/>
                    </a:srgbClr>
                  </a:outerShdw>
                </a:effectLst>
              </a:rPr>
            </a:br>
            <a:r>
              <a:rPr lang="en-US" sz="1700" b="1" dirty="0">
                <a:gradFill flip="none" rotWithShape="1">
                  <a:gsLst>
                    <a:gs pos="0">
                      <a:schemeClr val="tx1"/>
                    </a:gs>
                    <a:gs pos="100000">
                      <a:schemeClr val="tx1">
                        <a:lumMod val="65000"/>
                      </a:schemeClr>
                    </a:gs>
                  </a:gsLst>
                  <a:lin ang="5580000" scaled="0"/>
                  <a:tileRect/>
                </a:gradFill>
                <a:effectLst>
                  <a:glow rad="38100">
                    <a:schemeClr val="bg1">
                      <a:lumMod val="65000"/>
                      <a:lumOff val="35000"/>
                      <a:alpha val="50000"/>
                    </a:schemeClr>
                  </a:glow>
                  <a:outerShdw blurRad="28575" dist="31750" dir="13200000" algn="tl" rotWithShape="0">
                    <a:srgbClr val="000000">
                      <a:alpha val="25000"/>
                    </a:srgbClr>
                  </a:outerShdw>
                </a:effectLst>
              </a:rPr>
              <a:t>Other Incidents: 1 </a:t>
            </a:r>
            <a:br>
              <a:rPr lang="en-US" sz="1700" b="1" dirty="0">
                <a:gradFill flip="none" rotWithShape="1">
                  <a:gsLst>
                    <a:gs pos="0">
                      <a:schemeClr val="tx1"/>
                    </a:gs>
                    <a:gs pos="100000">
                      <a:schemeClr val="tx1">
                        <a:lumMod val="65000"/>
                      </a:schemeClr>
                    </a:gs>
                  </a:gsLst>
                  <a:lin ang="5580000" scaled="0"/>
                  <a:tileRect/>
                </a:gradFill>
                <a:effectLst>
                  <a:glow rad="38100">
                    <a:schemeClr val="bg1">
                      <a:lumMod val="65000"/>
                      <a:lumOff val="35000"/>
                      <a:alpha val="50000"/>
                    </a:schemeClr>
                  </a:glow>
                  <a:outerShdw blurRad="28575" dist="31750" dir="13200000" algn="tl" rotWithShape="0">
                    <a:srgbClr val="000000">
                      <a:alpha val="25000"/>
                    </a:srgbClr>
                  </a:outerShdw>
                </a:effectLst>
              </a:rPr>
            </a:br>
            <a:r>
              <a:rPr lang="en-US" sz="1700" b="1" dirty="0">
                <a:gradFill flip="none" rotWithShape="1">
                  <a:gsLst>
                    <a:gs pos="0">
                      <a:schemeClr val="tx1"/>
                    </a:gs>
                    <a:gs pos="100000">
                      <a:schemeClr val="tx1">
                        <a:lumMod val="65000"/>
                      </a:schemeClr>
                    </a:gs>
                  </a:gsLst>
                  <a:lin ang="5580000" scaled="0"/>
                  <a:tileRect/>
                </a:gradFill>
                <a:effectLst>
                  <a:glow rad="38100">
                    <a:schemeClr val="bg1">
                      <a:lumMod val="65000"/>
                      <a:lumOff val="35000"/>
                      <a:alpha val="50000"/>
                    </a:schemeClr>
                  </a:glow>
                  <a:outerShdw blurRad="28575" dist="31750" dir="13200000" algn="tl" rotWithShape="0">
                    <a:srgbClr val="000000">
                      <a:alpha val="25000"/>
                    </a:srgbClr>
                  </a:outerShdw>
                </a:effectLst>
              </a:rPr>
              <a:t>	(heart attack)</a:t>
            </a:r>
          </a:p>
        </p:txBody>
      </p:sp>
    </p:spTree>
    <p:extLst>
      <p:ext uri="{BB962C8B-B14F-4D97-AF65-F5344CB8AC3E}">
        <p14:creationId xmlns:p14="http://schemas.microsoft.com/office/powerpoint/2010/main" val="211343883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141413" y="965199"/>
            <a:ext cx="6075552" cy="4918075"/>
          </a:xfrm>
        </p:spPr>
        <p:txBody>
          <a:bodyPr vert="horz" lIns="91440" tIns="45720" rIns="91440" bIns="45720" rtlCol="0" anchor="ctr">
            <a:normAutofit/>
          </a:bodyPr>
          <a:lstStyle/>
          <a:p>
            <a:r>
              <a:rPr lang="en-US" sz="5400" b="1" dirty="0">
                <a:gradFill flip="none" rotWithShape="1">
                  <a:gsLst>
                    <a:gs pos="0">
                      <a:schemeClr val="tx1"/>
                    </a:gs>
                    <a:gs pos="100000">
                      <a:schemeClr val="tx1">
                        <a:lumMod val="65000"/>
                      </a:schemeClr>
                    </a:gs>
                  </a:gsLst>
                  <a:lin ang="5580000" scaled="0"/>
                  <a:tileRect/>
                </a:gradFill>
                <a:effectLst>
                  <a:glow rad="38100">
                    <a:schemeClr val="bg1">
                      <a:lumMod val="65000"/>
                      <a:lumOff val="35000"/>
                      <a:alpha val="50000"/>
                    </a:schemeClr>
                  </a:glow>
                  <a:outerShdw blurRad="28575" dist="31750" dir="13200000" algn="tl" rotWithShape="0">
                    <a:srgbClr val="000000">
                      <a:alpha val="25000"/>
                    </a:srgbClr>
                  </a:outerShdw>
                </a:effectLst>
              </a:rPr>
              <a:t>Safety Topic – Incident training</a:t>
            </a:r>
            <a:br>
              <a:rPr lang="en-US" sz="5400" b="1" dirty="0">
                <a:gradFill flip="none" rotWithShape="1">
                  <a:gsLst>
                    <a:gs pos="0">
                      <a:schemeClr val="tx1"/>
                    </a:gs>
                    <a:gs pos="100000">
                      <a:schemeClr val="tx1">
                        <a:lumMod val="65000"/>
                      </a:schemeClr>
                    </a:gs>
                  </a:gsLst>
                  <a:lin ang="5580000" scaled="0"/>
                  <a:tileRect/>
                </a:gradFill>
                <a:effectLst>
                  <a:glow rad="38100">
                    <a:schemeClr val="bg1">
                      <a:lumMod val="65000"/>
                      <a:lumOff val="35000"/>
                      <a:alpha val="50000"/>
                    </a:schemeClr>
                  </a:glow>
                  <a:outerShdw blurRad="28575" dist="31750" dir="13200000" algn="tl" rotWithShape="0">
                    <a:srgbClr val="000000">
                      <a:alpha val="25000"/>
                    </a:srgbClr>
                  </a:outerShdw>
                </a:effectLst>
              </a:rPr>
            </a:br>
            <a:br>
              <a:rPr lang="en-US" sz="5400" b="1" dirty="0">
                <a:gradFill flip="none" rotWithShape="1">
                  <a:gsLst>
                    <a:gs pos="0">
                      <a:schemeClr val="tx1"/>
                    </a:gs>
                    <a:gs pos="100000">
                      <a:schemeClr val="tx1">
                        <a:lumMod val="65000"/>
                      </a:schemeClr>
                    </a:gs>
                  </a:gsLst>
                  <a:lin ang="5580000" scaled="0"/>
                  <a:tileRect/>
                </a:gradFill>
                <a:effectLst>
                  <a:glow rad="38100">
                    <a:schemeClr val="bg1">
                      <a:lumMod val="65000"/>
                      <a:lumOff val="35000"/>
                      <a:alpha val="50000"/>
                    </a:schemeClr>
                  </a:glow>
                  <a:outerShdw blurRad="28575" dist="31750" dir="13200000" algn="tl" rotWithShape="0">
                    <a:srgbClr val="000000">
                      <a:alpha val="25000"/>
                    </a:srgbClr>
                  </a:outerShdw>
                </a:effectLst>
              </a:rPr>
            </a:br>
            <a:endParaRPr lang="en-US" sz="5400" dirty="0">
              <a:gradFill flip="none" rotWithShape="1">
                <a:gsLst>
                  <a:gs pos="0">
                    <a:schemeClr val="tx1"/>
                  </a:gs>
                  <a:gs pos="100000">
                    <a:schemeClr val="tx1">
                      <a:lumMod val="65000"/>
                    </a:schemeClr>
                  </a:gs>
                </a:gsLst>
                <a:lin ang="5580000" scaled="0"/>
                <a:tileRect/>
              </a:gradFill>
              <a:effectLst>
                <a:glow rad="38100">
                  <a:schemeClr val="bg1">
                    <a:lumMod val="65000"/>
                    <a:lumOff val="35000"/>
                    <a:alpha val="50000"/>
                  </a:schemeClr>
                </a:glow>
                <a:outerShdw blurRad="28575" dist="31750" dir="13200000" algn="tl" rotWithShape="0">
                  <a:srgbClr val="000000">
                    <a:alpha val="25000"/>
                  </a:srgbClr>
                </a:outerShdw>
              </a:effectLst>
            </a:endParaRPr>
          </a:p>
        </p:txBody>
      </p:sp>
    </p:spTree>
    <p:extLst>
      <p:ext uri="{BB962C8B-B14F-4D97-AF65-F5344CB8AC3E}">
        <p14:creationId xmlns:p14="http://schemas.microsoft.com/office/powerpoint/2010/main" val="34031061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797B8C-07F9-469C-8765-737A0396C635}"/>
              </a:ext>
            </a:extLst>
          </p:cNvPr>
          <p:cNvSpPr>
            <a:spLocks noGrp="1"/>
          </p:cNvSpPr>
          <p:nvPr>
            <p:ph type="title"/>
          </p:nvPr>
        </p:nvSpPr>
        <p:spPr>
          <a:xfrm>
            <a:off x="1751012" y="3883741"/>
            <a:ext cx="8676222" cy="1335959"/>
          </a:xfrm>
        </p:spPr>
        <p:txBody>
          <a:bodyPr vert="horz" lIns="91440" tIns="45720" rIns="91440" bIns="45720" rtlCol="0" anchor="b">
            <a:normAutofit/>
          </a:bodyPr>
          <a:lstStyle/>
          <a:p>
            <a:pPr algn="ctr">
              <a:lnSpc>
                <a:spcPct val="90000"/>
              </a:lnSpc>
            </a:pPr>
            <a:r>
              <a:rPr lang="en-US" sz="4400" b="1">
                <a:effectLst>
                  <a:glow rad="38100">
                    <a:schemeClr val="bg1">
                      <a:lumMod val="65000"/>
                      <a:lumOff val="35000"/>
                      <a:alpha val="50000"/>
                    </a:schemeClr>
                  </a:glow>
                  <a:outerShdw blurRad="28575" dist="31750" dir="13200000" algn="tl" rotWithShape="0">
                    <a:srgbClr val="000000">
                      <a:alpha val="25000"/>
                    </a:srgbClr>
                  </a:outerShdw>
                </a:effectLst>
              </a:rPr>
              <a:t> </a:t>
            </a:r>
            <a:br>
              <a:rPr lang="en-US" sz="4400">
                <a:effectLst>
                  <a:glow rad="38100">
                    <a:schemeClr val="bg1">
                      <a:lumMod val="65000"/>
                      <a:lumOff val="35000"/>
                      <a:alpha val="50000"/>
                    </a:schemeClr>
                  </a:glow>
                  <a:outerShdw blurRad="28575" dist="31750" dir="13200000" algn="tl" rotWithShape="0">
                    <a:srgbClr val="000000">
                      <a:alpha val="25000"/>
                    </a:srgbClr>
                  </a:outerShdw>
                </a:effectLst>
              </a:rPr>
            </a:br>
            <a:endParaRPr lang="en-US" sz="4400">
              <a:effectLst>
                <a:glow rad="38100">
                  <a:schemeClr val="bg1">
                    <a:lumMod val="65000"/>
                    <a:lumOff val="35000"/>
                    <a:alpha val="50000"/>
                  </a:schemeClr>
                </a:glow>
                <a:outerShdw blurRad="28575" dist="31750" dir="13200000" algn="tl" rotWithShape="0">
                  <a:srgbClr val="000000">
                    <a:alpha val="25000"/>
                  </a:srgbClr>
                </a:outerShdw>
              </a:effectLst>
            </a:endParaRPr>
          </a:p>
        </p:txBody>
      </p:sp>
      <p:sp>
        <p:nvSpPr>
          <p:cNvPr id="3" name="Text Placeholder 2">
            <a:extLst>
              <a:ext uri="{FF2B5EF4-FFF2-40B4-BE49-F238E27FC236}">
                <a16:creationId xmlns:a16="http://schemas.microsoft.com/office/drawing/2014/main" id="{0343587A-6BF0-472E-8B61-023D2F8CA8F9}"/>
              </a:ext>
            </a:extLst>
          </p:cNvPr>
          <p:cNvSpPr>
            <a:spLocks noGrp="1"/>
          </p:cNvSpPr>
          <p:nvPr>
            <p:ph type="body" idx="1"/>
          </p:nvPr>
        </p:nvSpPr>
        <p:spPr>
          <a:xfrm>
            <a:off x="1751012" y="5295900"/>
            <a:ext cx="8676222" cy="682113"/>
          </a:xfrm>
        </p:spPr>
        <p:txBody>
          <a:bodyPr vert="horz" lIns="91440" tIns="45720" rIns="91440" bIns="45720" rtlCol="0" anchor="t">
            <a:normAutofit/>
          </a:bodyPr>
          <a:lstStyle/>
          <a:p>
            <a:pPr algn="ctr"/>
            <a:r>
              <a:rPr lang="en-US" sz="2100" dirty="0"/>
              <a:t>What to do in the event of an employee work related injury.</a:t>
            </a:r>
          </a:p>
        </p:txBody>
      </p:sp>
      <p:pic>
        <p:nvPicPr>
          <p:cNvPr id="2051" name="Picture 3" descr="Image result for Injury at work">
            <a:hlinkClick r:id="rId3"/>
            <a:extLst>
              <a:ext uri="{FF2B5EF4-FFF2-40B4-BE49-F238E27FC236}">
                <a16:creationId xmlns:a16="http://schemas.microsoft.com/office/drawing/2014/main" id="{FB882339-A65B-4D32-AC82-93B4FB16EF0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9310" b="31110"/>
          <a:stretch/>
        </p:blipFill>
        <p:spPr bwMode="auto">
          <a:xfrm>
            <a:off x="3004507" y="1284551"/>
            <a:ext cx="6182987" cy="20629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17266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9A672405-5F81-4E97-B4FC-E7F2CC16FE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custGeom>
            <a:avLst/>
            <a:gdLst>
              <a:gd name="connsiteX0" fmla="*/ 0 w 12191999"/>
              <a:gd name="connsiteY0" fmla="*/ 0 h 6858000"/>
              <a:gd name="connsiteX1" fmla="*/ 12191999 w 12191999"/>
              <a:gd name="connsiteY1" fmla="*/ 0 h 6858000"/>
              <a:gd name="connsiteX2" fmla="*/ 12191999 w 12191999"/>
              <a:gd name="connsiteY2" fmla="*/ 6858000 h 6858000"/>
              <a:gd name="connsiteX3" fmla="*/ 0 w 1219199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1999" h="6858000">
                <a:moveTo>
                  <a:pt x="0" y="0"/>
                </a:moveTo>
                <a:lnTo>
                  <a:pt x="12191999" y="0"/>
                </a:lnTo>
                <a:lnTo>
                  <a:pt x="12191999" y="6858000"/>
                </a:lnTo>
                <a:lnTo>
                  <a:pt x="0" y="685800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p:cNvSpPr>
            <a:spLocks noGrp="1"/>
          </p:cNvSpPr>
          <p:nvPr>
            <p:ph type="title"/>
          </p:nvPr>
        </p:nvSpPr>
        <p:spPr>
          <a:xfrm>
            <a:off x="4996542" y="990601"/>
            <a:ext cx="6054045" cy="4632960"/>
          </a:xfrm>
        </p:spPr>
        <p:txBody>
          <a:bodyPr vert="horz" lIns="91440" tIns="45720" rIns="91440" bIns="45720" rtlCol="0" anchor="ctr">
            <a:normAutofit/>
          </a:bodyPr>
          <a:lstStyle/>
          <a:p>
            <a:pPr algn="l"/>
            <a:r>
              <a:rPr lang="en-US" sz="4800" b="1">
                <a:gradFill flip="none" rotWithShape="1">
                  <a:gsLst>
                    <a:gs pos="0">
                      <a:schemeClr val="tx1"/>
                    </a:gs>
                    <a:gs pos="100000">
                      <a:schemeClr val="tx1">
                        <a:lumMod val="65000"/>
                      </a:schemeClr>
                    </a:gs>
                  </a:gsLst>
                  <a:lin ang="5580000" scaled="0"/>
                  <a:tileRect/>
                </a:gradFill>
                <a:effectLst>
                  <a:glow rad="38100">
                    <a:schemeClr val="bg1">
                      <a:lumMod val="65000"/>
                      <a:lumOff val="35000"/>
                      <a:alpha val="50000"/>
                    </a:schemeClr>
                  </a:glow>
                  <a:outerShdw blurRad="28575" dist="31750" dir="13200000" algn="tl" rotWithShape="0">
                    <a:srgbClr val="000000">
                      <a:alpha val="25000"/>
                    </a:srgbClr>
                  </a:outerShdw>
                </a:effectLst>
              </a:rPr>
              <a:t>Ohio &amp; Non oHio Injury Sleeve Packets</a:t>
            </a:r>
            <a:br>
              <a:rPr lang="en-US" sz="4800" b="1">
                <a:gradFill flip="none" rotWithShape="1">
                  <a:gsLst>
                    <a:gs pos="0">
                      <a:schemeClr val="tx1"/>
                    </a:gs>
                    <a:gs pos="100000">
                      <a:schemeClr val="tx1">
                        <a:lumMod val="65000"/>
                      </a:schemeClr>
                    </a:gs>
                  </a:gsLst>
                  <a:lin ang="5580000" scaled="0"/>
                  <a:tileRect/>
                </a:gradFill>
                <a:effectLst>
                  <a:glow rad="38100">
                    <a:schemeClr val="bg1">
                      <a:lumMod val="65000"/>
                      <a:lumOff val="35000"/>
                      <a:alpha val="50000"/>
                    </a:schemeClr>
                  </a:glow>
                  <a:outerShdw blurRad="28575" dist="31750" dir="13200000" algn="tl" rotWithShape="0">
                    <a:srgbClr val="000000">
                      <a:alpha val="25000"/>
                    </a:srgbClr>
                  </a:outerShdw>
                </a:effectLst>
              </a:rPr>
            </a:br>
            <a:endParaRPr lang="en-US" sz="4800">
              <a:gradFill flip="none" rotWithShape="1">
                <a:gsLst>
                  <a:gs pos="0">
                    <a:schemeClr val="tx1"/>
                  </a:gs>
                  <a:gs pos="100000">
                    <a:schemeClr val="tx1">
                      <a:lumMod val="65000"/>
                    </a:schemeClr>
                  </a:gs>
                </a:gsLst>
                <a:lin ang="5580000" scaled="0"/>
                <a:tileRect/>
              </a:gradFill>
              <a:effectLst>
                <a:glow rad="38100">
                  <a:schemeClr val="bg1">
                    <a:lumMod val="65000"/>
                    <a:lumOff val="35000"/>
                    <a:alpha val="50000"/>
                  </a:schemeClr>
                </a:glow>
                <a:outerShdw blurRad="28575" dist="31750" dir="13200000" algn="tl" rotWithShape="0">
                  <a:srgbClr val="000000">
                    <a:alpha val="25000"/>
                  </a:srgbClr>
                </a:outerShdw>
              </a:effectLst>
            </a:endParaRPr>
          </a:p>
        </p:txBody>
      </p:sp>
      <p:cxnSp>
        <p:nvCxnSpPr>
          <p:cNvPr id="9" name="Straight Connector 8">
            <a:extLst>
              <a:ext uri="{FF2B5EF4-FFF2-40B4-BE49-F238E27FC236}">
                <a16:creationId xmlns:a16="http://schemas.microsoft.com/office/drawing/2014/main" id="{FC86C303-74D6-4DF3-9113-E0A374D7166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769" y="2057400"/>
            <a:ext cx="0" cy="2743200"/>
          </a:xfrm>
          <a:prstGeom prst="line">
            <a:avLst/>
          </a:prstGeom>
          <a:ln w="19050">
            <a:solidFill>
              <a:schemeClr val="accent1"/>
            </a:solidFill>
          </a:ln>
          <a:effectLst>
            <a:innerShdw blurRad="63500" dist="50800" dir="16200000">
              <a:prstClr val="black">
                <a:alpha val="50000"/>
              </a:prstClr>
            </a:inn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246408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CD34E54-6C58-4F62-A1EE-646B7B349BD8}"/>
              </a:ext>
            </a:extLst>
          </p:cNvPr>
          <p:cNvSpPr/>
          <p:nvPr/>
        </p:nvSpPr>
        <p:spPr>
          <a:xfrm>
            <a:off x="1141412" y="1828801"/>
            <a:ext cx="7640257" cy="4385732"/>
          </a:xfrm>
          <a:prstGeom prst="rect">
            <a:avLst/>
          </a:prstGeom>
        </p:spPr>
        <p:txBody>
          <a:bodyPr vert="horz" lIns="91440" tIns="45720" rIns="91440" bIns="45720" rtlCol="0" anchor="ctr">
            <a:normAutofit/>
          </a:bodyPr>
          <a:lstStyle/>
          <a:p>
            <a:pPr marL="285750" indent="-285750">
              <a:spcBef>
                <a:spcPct val="20000"/>
              </a:spcBef>
              <a:spcAft>
                <a:spcPts val="600"/>
              </a:spcAft>
              <a:buClr>
                <a:schemeClr val="tx1"/>
              </a:buClr>
              <a:buSzPct val="100000"/>
              <a:buFont typeface="Arial"/>
              <a:buChar char="•"/>
            </a:pPr>
            <a:r>
              <a:rPr lang="en-US" sz="2800" cap="small" dirty="0">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rPr>
              <a:t>Safety Topic – cold and flu prevention</a:t>
            </a:r>
          </a:p>
          <a:p>
            <a:pPr marL="285750" indent="-285750">
              <a:spcBef>
                <a:spcPct val="20000"/>
              </a:spcBef>
              <a:spcAft>
                <a:spcPts val="600"/>
              </a:spcAft>
              <a:buClr>
                <a:schemeClr val="tx1"/>
              </a:buClr>
              <a:buSzPct val="100000"/>
              <a:buFont typeface="Arial"/>
              <a:buChar char="•"/>
            </a:pPr>
            <a:r>
              <a:rPr lang="en-US" sz="2800" cap="small" dirty="0">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rPr>
              <a:t>One employee reported injury</a:t>
            </a:r>
          </a:p>
          <a:p>
            <a:pPr marL="285750" indent="-285750">
              <a:spcBef>
                <a:spcPct val="20000"/>
              </a:spcBef>
              <a:spcAft>
                <a:spcPts val="600"/>
              </a:spcAft>
              <a:buClr>
                <a:schemeClr val="tx1"/>
              </a:buClr>
              <a:buSzPct val="100000"/>
              <a:buFont typeface="Arial"/>
              <a:buChar char="•"/>
            </a:pPr>
            <a:r>
              <a:rPr lang="en-US" sz="2800" cap="small" dirty="0">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rPr>
              <a:t>Two submissions for Making Safety a Family Affair awarded 500 FM points each</a:t>
            </a:r>
          </a:p>
        </p:txBody>
      </p:sp>
      <p:sp>
        <p:nvSpPr>
          <p:cNvPr id="2" name="Rectangle 1">
            <a:extLst>
              <a:ext uri="{FF2B5EF4-FFF2-40B4-BE49-F238E27FC236}">
                <a16:creationId xmlns:a16="http://schemas.microsoft.com/office/drawing/2014/main" id="{A26A6809-4225-42AC-B927-48D14BACA728}"/>
              </a:ext>
            </a:extLst>
          </p:cNvPr>
          <p:cNvSpPr/>
          <p:nvPr/>
        </p:nvSpPr>
        <p:spPr>
          <a:xfrm>
            <a:off x="1141412" y="643466"/>
            <a:ext cx="7640257" cy="1185333"/>
          </a:xfrm>
          <a:prstGeom prst="rect">
            <a:avLst/>
          </a:prstGeom>
        </p:spPr>
        <p:txBody>
          <a:bodyPr vert="horz" lIns="91440" tIns="45720" rIns="91440" bIns="45720" rtlCol="0" anchor="t">
            <a:normAutofit/>
          </a:bodyPr>
          <a:lstStyle/>
          <a:p>
            <a:pPr>
              <a:spcBef>
                <a:spcPct val="0"/>
              </a:spcBef>
              <a:spcAft>
                <a:spcPts val="600"/>
              </a:spcAft>
            </a:pPr>
            <a:r>
              <a:rPr lang="en-US" sz="3600" b="1" cap="all">
                <a:ln w="3175" cmpd="sng">
                  <a:noFill/>
                </a:ln>
                <a:gradFill flip="none" rotWithShape="1">
                  <a:gsLst>
                    <a:gs pos="0">
                      <a:schemeClr val="tx1"/>
                    </a:gs>
                    <a:gs pos="100000">
                      <a:schemeClr val="tx1">
                        <a:lumMod val="65000"/>
                      </a:schemeClr>
                    </a:gs>
                  </a:gsLst>
                  <a:lin ang="5580000" scaled="0"/>
                  <a:tileRect/>
                </a:gra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rPr>
              <a:t>December 2019 Review:</a:t>
            </a:r>
          </a:p>
        </p:txBody>
      </p:sp>
      <p:sp>
        <p:nvSpPr>
          <p:cNvPr id="8" name="Rectangle 7">
            <a:extLst>
              <a:ext uri="{FF2B5EF4-FFF2-40B4-BE49-F238E27FC236}">
                <a16:creationId xmlns:a16="http://schemas.microsoft.com/office/drawing/2014/main" id="{3D5EB35D-F114-4B42-93AA-A011776C55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425137" y="0"/>
            <a:ext cx="2766863" cy="6858000"/>
          </a:xfrm>
          <a:prstGeom prst="rect">
            <a:avLst/>
          </a:prstGeom>
          <a:solidFill>
            <a:schemeClr val="accent1"/>
          </a:solidFill>
          <a:ln>
            <a:noFill/>
          </a:ln>
          <a:effectLst>
            <a:innerShdw blurRad="63500" dist="381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a:extLst>
              <a:ext uri="{FF2B5EF4-FFF2-40B4-BE49-F238E27FC236}">
                <a16:creationId xmlns:a16="http://schemas.microsoft.com/office/drawing/2014/main" id="{872093A2-A548-47FC-BF0C-6BA72B88000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rot="5400000">
            <a:off x="5988186" y="3429000"/>
            <a:ext cx="6858000" cy="0"/>
          </a:xfrm>
          <a:prstGeom prst="line">
            <a:avLst/>
          </a:prstGeom>
          <a:solidFill>
            <a:srgbClr val="FFFFFF"/>
          </a:solidFill>
          <a:ln w="38100" cap="flat">
            <a:gradFill flip="none" rotWithShape="1">
              <a:gsLst>
                <a:gs pos="0">
                  <a:srgbClr val="363D46"/>
                </a:gs>
                <a:gs pos="100000">
                  <a:srgbClr val="363D46">
                    <a:lumMod val="75000"/>
                  </a:srgbClr>
                </a:gs>
              </a:gsLst>
              <a:lin ang="5400000" scaled="0"/>
              <a:tileRect/>
            </a:gradFill>
            <a:miter lim="800000"/>
          </a:ln>
          <a:effectLst/>
        </p:spPr>
        <p:style>
          <a:lnRef idx="2">
            <a:schemeClr val="accent1">
              <a:shade val="50000"/>
            </a:schemeClr>
          </a:lnRef>
          <a:fillRef idx="1">
            <a:schemeClr val="accent1"/>
          </a:fillRef>
          <a:effectRef idx="0">
            <a:schemeClr val="accent1"/>
          </a:effectRef>
          <a:fontRef idx="minor">
            <a:schemeClr val="lt1"/>
          </a:fontRef>
        </p:style>
      </p:cxnSp>
    </p:spTree>
    <p:extLst>
      <p:ext uri="{BB962C8B-B14F-4D97-AF65-F5344CB8AC3E}">
        <p14:creationId xmlns:p14="http://schemas.microsoft.com/office/powerpoint/2010/main" val="278745643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pic>
        <p:nvPicPr>
          <p:cNvPr id="5" name="Picture 4" descr="A picture containing indoor, clock, open, large&#10;&#10;Description automatically generated">
            <a:extLst>
              <a:ext uri="{FF2B5EF4-FFF2-40B4-BE49-F238E27FC236}">
                <a16:creationId xmlns:a16="http://schemas.microsoft.com/office/drawing/2014/main" id="{76769D40-B59C-448D-8DFA-1A6C33DB524E}"/>
              </a:ext>
            </a:extLst>
          </p:cNvPr>
          <p:cNvPicPr>
            <a:picLocks noChangeAspect="1"/>
          </p:cNvPicPr>
          <p:nvPr/>
        </p:nvPicPr>
        <p:blipFill>
          <a:blip r:embed="rId3"/>
          <a:stretch>
            <a:fillRect/>
          </a:stretch>
        </p:blipFill>
        <p:spPr>
          <a:xfrm>
            <a:off x="1051006" y="73403"/>
            <a:ext cx="9944211" cy="6711193"/>
          </a:xfrm>
          <a:prstGeom prst="rect">
            <a:avLst/>
          </a:prstGeom>
        </p:spPr>
      </p:pic>
    </p:spTree>
    <p:extLst>
      <p:ext uri="{BB962C8B-B14F-4D97-AF65-F5344CB8AC3E}">
        <p14:creationId xmlns:p14="http://schemas.microsoft.com/office/powerpoint/2010/main" val="397682772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0824" y="307319"/>
            <a:ext cx="5695176" cy="1905000"/>
          </a:xfrm>
        </p:spPr>
        <p:txBody>
          <a:bodyPr>
            <a:normAutofit/>
          </a:bodyPr>
          <a:lstStyle/>
          <a:p>
            <a:r>
              <a:rPr lang="en-US" sz="3600" b="1" dirty="0"/>
              <a:t>Ohio Injury Packet Contents</a:t>
            </a:r>
          </a:p>
        </p:txBody>
      </p:sp>
      <p:sp>
        <p:nvSpPr>
          <p:cNvPr id="6" name="Cloud 5"/>
          <p:cNvSpPr/>
          <p:nvPr/>
        </p:nvSpPr>
        <p:spPr>
          <a:xfrm>
            <a:off x="3968021" y="2212319"/>
            <a:ext cx="1932879" cy="1051932"/>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Revision 3.18.19</a:t>
            </a:r>
          </a:p>
        </p:txBody>
      </p:sp>
      <p:pic>
        <p:nvPicPr>
          <p:cNvPr id="7" name="Picture 6" descr="A close up of text on a white background&#10;&#10;Description automatically generated">
            <a:extLst>
              <a:ext uri="{FF2B5EF4-FFF2-40B4-BE49-F238E27FC236}">
                <a16:creationId xmlns:a16="http://schemas.microsoft.com/office/drawing/2014/main" id="{B091DBAC-9E45-42DA-8C85-949ACC945D72}"/>
              </a:ext>
            </a:extLst>
          </p:cNvPr>
          <p:cNvPicPr>
            <a:picLocks noChangeAspect="1"/>
          </p:cNvPicPr>
          <p:nvPr/>
        </p:nvPicPr>
        <p:blipFill>
          <a:blip r:embed="rId2"/>
          <a:stretch>
            <a:fillRect/>
          </a:stretch>
        </p:blipFill>
        <p:spPr>
          <a:xfrm>
            <a:off x="6096000" y="108889"/>
            <a:ext cx="5466810" cy="6640222"/>
          </a:xfrm>
          <a:prstGeom prst="rect">
            <a:avLst/>
          </a:prstGeom>
        </p:spPr>
      </p:pic>
    </p:spTree>
    <p:extLst>
      <p:ext uri="{BB962C8B-B14F-4D97-AF65-F5344CB8AC3E}">
        <p14:creationId xmlns:p14="http://schemas.microsoft.com/office/powerpoint/2010/main" val="3171492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0824" y="307319"/>
            <a:ext cx="5695176" cy="1905000"/>
          </a:xfrm>
        </p:spPr>
        <p:txBody>
          <a:bodyPr>
            <a:normAutofit/>
          </a:bodyPr>
          <a:lstStyle/>
          <a:p>
            <a:r>
              <a:rPr lang="en-US" sz="3600" b="1" dirty="0"/>
              <a:t>Ohio Injury Packet Contents (Cont.)</a:t>
            </a:r>
          </a:p>
        </p:txBody>
      </p:sp>
      <p:pic>
        <p:nvPicPr>
          <p:cNvPr id="4" name="Picture 3" descr="A close up of text on a white background&#10;&#10;Description automatically generated">
            <a:extLst>
              <a:ext uri="{FF2B5EF4-FFF2-40B4-BE49-F238E27FC236}">
                <a16:creationId xmlns:a16="http://schemas.microsoft.com/office/drawing/2014/main" id="{E516E014-AAE4-4726-85A1-40E611AD7F73}"/>
              </a:ext>
            </a:extLst>
          </p:cNvPr>
          <p:cNvPicPr>
            <a:picLocks noChangeAspect="1"/>
          </p:cNvPicPr>
          <p:nvPr/>
        </p:nvPicPr>
        <p:blipFill>
          <a:blip r:embed="rId2"/>
          <a:stretch>
            <a:fillRect/>
          </a:stretch>
        </p:blipFill>
        <p:spPr>
          <a:xfrm>
            <a:off x="6096000" y="110357"/>
            <a:ext cx="5230012" cy="6637286"/>
          </a:xfrm>
          <a:prstGeom prst="rect">
            <a:avLst/>
          </a:prstGeom>
        </p:spPr>
      </p:pic>
    </p:spTree>
    <p:extLst>
      <p:ext uri="{BB962C8B-B14F-4D97-AF65-F5344CB8AC3E}">
        <p14:creationId xmlns:p14="http://schemas.microsoft.com/office/powerpoint/2010/main" val="420448390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0824" y="307319"/>
            <a:ext cx="5695176" cy="1905000"/>
          </a:xfrm>
        </p:spPr>
        <p:txBody>
          <a:bodyPr>
            <a:normAutofit/>
          </a:bodyPr>
          <a:lstStyle/>
          <a:p>
            <a:r>
              <a:rPr lang="en-US" sz="3600" b="1" dirty="0"/>
              <a:t>Non Ohio Injury Packet Contents</a:t>
            </a:r>
          </a:p>
        </p:txBody>
      </p:sp>
      <p:sp>
        <p:nvSpPr>
          <p:cNvPr id="6" name="Cloud 5"/>
          <p:cNvSpPr/>
          <p:nvPr/>
        </p:nvSpPr>
        <p:spPr>
          <a:xfrm>
            <a:off x="4476309" y="1440531"/>
            <a:ext cx="1932879" cy="1051932"/>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Revision 3.18.19</a:t>
            </a:r>
          </a:p>
        </p:txBody>
      </p:sp>
      <p:pic>
        <p:nvPicPr>
          <p:cNvPr id="9" name="Picture 8" descr="A close up of text on a white background&#10;&#10;Description automatically generated">
            <a:extLst>
              <a:ext uri="{FF2B5EF4-FFF2-40B4-BE49-F238E27FC236}">
                <a16:creationId xmlns:a16="http://schemas.microsoft.com/office/drawing/2014/main" id="{DF412B45-359A-4AD6-9B04-CC06478AD97B}"/>
              </a:ext>
            </a:extLst>
          </p:cNvPr>
          <p:cNvPicPr>
            <a:picLocks noChangeAspect="1"/>
          </p:cNvPicPr>
          <p:nvPr/>
        </p:nvPicPr>
        <p:blipFill>
          <a:blip r:embed="rId2"/>
          <a:stretch>
            <a:fillRect/>
          </a:stretch>
        </p:blipFill>
        <p:spPr>
          <a:xfrm>
            <a:off x="6409188" y="114512"/>
            <a:ext cx="5558155" cy="6628975"/>
          </a:xfrm>
          <a:prstGeom prst="rect">
            <a:avLst/>
          </a:prstGeom>
        </p:spPr>
      </p:pic>
      <p:pic>
        <p:nvPicPr>
          <p:cNvPr id="11" name="Picture 10" descr="A close up of text on a white background&#10;&#10;Description automatically generated">
            <a:extLst>
              <a:ext uri="{FF2B5EF4-FFF2-40B4-BE49-F238E27FC236}">
                <a16:creationId xmlns:a16="http://schemas.microsoft.com/office/drawing/2014/main" id="{1FC68CF1-5CE3-4C73-93C5-175148EE2EC4}"/>
              </a:ext>
            </a:extLst>
          </p:cNvPr>
          <p:cNvPicPr>
            <a:picLocks noChangeAspect="1"/>
          </p:cNvPicPr>
          <p:nvPr/>
        </p:nvPicPr>
        <p:blipFill>
          <a:blip r:embed="rId3"/>
          <a:stretch>
            <a:fillRect/>
          </a:stretch>
        </p:blipFill>
        <p:spPr>
          <a:xfrm>
            <a:off x="177734" y="2620099"/>
            <a:ext cx="6011036" cy="4123388"/>
          </a:xfrm>
          <a:prstGeom prst="rect">
            <a:avLst/>
          </a:prstGeom>
        </p:spPr>
      </p:pic>
    </p:spTree>
    <p:extLst>
      <p:ext uri="{BB962C8B-B14F-4D97-AF65-F5344CB8AC3E}">
        <p14:creationId xmlns:p14="http://schemas.microsoft.com/office/powerpoint/2010/main" val="2095312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69851" y="1430179"/>
            <a:ext cx="3029313" cy="3675908"/>
          </a:xfrm>
        </p:spPr>
        <p:txBody>
          <a:bodyPr anchor="ctr">
            <a:normAutofit/>
          </a:bodyPr>
          <a:lstStyle/>
          <a:p>
            <a:r>
              <a:rPr lang="en-US" sz="4000" b="1"/>
              <a:t>Injury packets!!</a:t>
            </a:r>
          </a:p>
        </p:txBody>
      </p:sp>
      <p:sp>
        <p:nvSpPr>
          <p:cNvPr id="10" name="Rectangle 9">
            <a:extLst>
              <a:ext uri="{FF2B5EF4-FFF2-40B4-BE49-F238E27FC236}">
                <a16:creationId xmlns:a16="http://schemas.microsoft.com/office/drawing/2014/main" id="{43F5AC50-9F44-4D37-B36A-0C6B1C76EE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59934" y="0"/>
            <a:ext cx="8132066" cy="6858000"/>
          </a:xfrm>
          <a:prstGeom prst="rect">
            <a:avLst/>
          </a:prstGeom>
          <a:solidFill>
            <a:schemeClr val="bg2"/>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6B8EFC17-AE69-4D15-95D3-F1AF111A7D0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69971" y="0"/>
            <a:ext cx="0" cy="6858000"/>
          </a:xfrm>
          <a:prstGeom prst="line">
            <a:avLst/>
          </a:prstGeom>
          <a:solidFill>
            <a:srgbClr val="FFFFFF"/>
          </a:solidFill>
          <a:ln w="38100" cap="flat">
            <a:gradFill flip="none" rotWithShape="1">
              <a:gsLst>
                <a:gs pos="0">
                  <a:srgbClr val="363D46"/>
                </a:gs>
                <a:gs pos="100000">
                  <a:srgbClr val="363D46">
                    <a:lumMod val="75000"/>
                  </a:srgbClr>
                </a:gs>
              </a:gsLst>
              <a:lin ang="5400000" scaled="0"/>
              <a:tileRect/>
            </a:gradFill>
            <a:miter lim="800000"/>
          </a:ln>
          <a:effectLst>
            <a:innerShdw blurRad="57150" dist="38100" dir="14460000">
              <a:srgbClr val="000000">
                <a:alpha val="70000"/>
              </a:srgbClr>
            </a:innerShdw>
          </a:effectLst>
        </p:spPr>
        <p:style>
          <a:lnRef idx="2">
            <a:schemeClr val="accent1">
              <a:shade val="50000"/>
            </a:schemeClr>
          </a:lnRef>
          <a:fillRef idx="1">
            <a:schemeClr val="accent1"/>
          </a:fillRef>
          <a:effectRef idx="0">
            <a:schemeClr val="accent1"/>
          </a:effectRef>
          <a:fontRef idx="minor">
            <a:schemeClr val="lt1"/>
          </a:fontRef>
        </p:style>
      </p:cxnSp>
      <p:sp>
        <p:nvSpPr>
          <p:cNvPr id="14" name="Rectangle 13">
            <a:extLst>
              <a:ext uri="{FF2B5EF4-FFF2-40B4-BE49-F238E27FC236}">
                <a16:creationId xmlns:a16="http://schemas.microsoft.com/office/drawing/2014/main" id="{5CC1DFEA-17C7-4855-90D9-A8F3761D4F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894952" y="3195797"/>
            <a:ext cx="6858000" cy="466406"/>
          </a:xfrm>
          <a:prstGeom prst="rect">
            <a:avLst/>
          </a:prstGeom>
          <a:gradFill>
            <a:gsLst>
              <a:gs pos="0">
                <a:srgbClr val="363D46">
                  <a:alpha val="0"/>
                </a:srgbClr>
              </a:gs>
              <a:gs pos="100000">
                <a:srgbClr val="363D46">
                  <a:lumMod val="75000"/>
                </a:srgbClr>
              </a:gs>
            </a:gsLst>
            <a:lin ang="54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aphicFrame>
        <p:nvGraphicFramePr>
          <p:cNvPr id="5" name="Content Placeholder 2">
            <a:extLst>
              <a:ext uri="{FF2B5EF4-FFF2-40B4-BE49-F238E27FC236}">
                <a16:creationId xmlns:a16="http://schemas.microsoft.com/office/drawing/2014/main" id="{DBAF7547-1FF1-4B9D-BE7D-21E1733E7583}"/>
              </a:ext>
            </a:extLst>
          </p:cNvPr>
          <p:cNvGraphicFramePr>
            <a:graphicFrameLocks noGrp="1"/>
          </p:cNvGraphicFramePr>
          <p:nvPr>
            <p:ph idx="1"/>
            <p:extLst>
              <p:ext uri="{D42A27DB-BD31-4B8C-83A1-F6EECF244321}">
                <p14:modId xmlns:p14="http://schemas.microsoft.com/office/powerpoint/2010/main" val="4106959907"/>
              </p:ext>
            </p:extLst>
          </p:nvPr>
        </p:nvGraphicFramePr>
        <p:xfrm>
          <a:off x="5054375" y="965200"/>
          <a:ext cx="6046133" cy="460586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84657026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69851" y="1430179"/>
            <a:ext cx="3029313" cy="3675908"/>
          </a:xfrm>
        </p:spPr>
        <p:txBody>
          <a:bodyPr anchor="ctr">
            <a:normAutofit/>
          </a:bodyPr>
          <a:lstStyle/>
          <a:p>
            <a:r>
              <a:rPr lang="en-US" sz="4000" b="1"/>
              <a:t>WHY Report work related injuries??</a:t>
            </a:r>
          </a:p>
        </p:txBody>
      </p:sp>
      <p:sp>
        <p:nvSpPr>
          <p:cNvPr id="10" name="Rectangle 9">
            <a:extLst>
              <a:ext uri="{FF2B5EF4-FFF2-40B4-BE49-F238E27FC236}">
                <a16:creationId xmlns:a16="http://schemas.microsoft.com/office/drawing/2014/main" id="{43F5AC50-9F44-4D37-B36A-0C6B1C76EE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59934" y="0"/>
            <a:ext cx="8132066" cy="6858000"/>
          </a:xfrm>
          <a:prstGeom prst="rect">
            <a:avLst/>
          </a:prstGeom>
          <a:solidFill>
            <a:schemeClr val="bg2"/>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6B8EFC17-AE69-4D15-95D3-F1AF111A7D0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69971" y="0"/>
            <a:ext cx="0" cy="6858000"/>
          </a:xfrm>
          <a:prstGeom prst="line">
            <a:avLst/>
          </a:prstGeom>
          <a:solidFill>
            <a:srgbClr val="FFFFFF"/>
          </a:solidFill>
          <a:ln w="38100" cap="flat">
            <a:gradFill flip="none" rotWithShape="1">
              <a:gsLst>
                <a:gs pos="0">
                  <a:srgbClr val="363D46"/>
                </a:gs>
                <a:gs pos="100000">
                  <a:srgbClr val="363D46">
                    <a:lumMod val="75000"/>
                  </a:srgbClr>
                </a:gs>
              </a:gsLst>
              <a:lin ang="5400000" scaled="0"/>
              <a:tileRect/>
            </a:gradFill>
            <a:miter lim="800000"/>
          </a:ln>
          <a:effectLst>
            <a:innerShdw blurRad="57150" dist="38100" dir="14460000">
              <a:srgbClr val="000000">
                <a:alpha val="70000"/>
              </a:srgbClr>
            </a:innerShdw>
          </a:effectLst>
        </p:spPr>
        <p:style>
          <a:lnRef idx="2">
            <a:schemeClr val="accent1">
              <a:shade val="50000"/>
            </a:schemeClr>
          </a:lnRef>
          <a:fillRef idx="1">
            <a:schemeClr val="accent1"/>
          </a:fillRef>
          <a:effectRef idx="0">
            <a:schemeClr val="accent1"/>
          </a:effectRef>
          <a:fontRef idx="minor">
            <a:schemeClr val="lt1"/>
          </a:fontRef>
        </p:style>
      </p:cxnSp>
      <p:sp>
        <p:nvSpPr>
          <p:cNvPr id="14" name="Rectangle 13">
            <a:extLst>
              <a:ext uri="{FF2B5EF4-FFF2-40B4-BE49-F238E27FC236}">
                <a16:creationId xmlns:a16="http://schemas.microsoft.com/office/drawing/2014/main" id="{5CC1DFEA-17C7-4855-90D9-A8F3761D4F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894952" y="3195797"/>
            <a:ext cx="6858000" cy="466406"/>
          </a:xfrm>
          <a:prstGeom prst="rect">
            <a:avLst/>
          </a:prstGeom>
          <a:gradFill>
            <a:gsLst>
              <a:gs pos="0">
                <a:srgbClr val="363D46">
                  <a:alpha val="0"/>
                </a:srgbClr>
              </a:gs>
              <a:gs pos="100000">
                <a:srgbClr val="363D46">
                  <a:lumMod val="75000"/>
                </a:srgbClr>
              </a:gs>
            </a:gsLst>
            <a:lin ang="54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aphicFrame>
        <p:nvGraphicFramePr>
          <p:cNvPr id="5" name="Content Placeholder 2">
            <a:extLst>
              <a:ext uri="{FF2B5EF4-FFF2-40B4-BE49-F238E27FC236}">
                <a16:creationId xmlns:a16="http://schemas.microsoft.com/office/drawing/2014/main" id="{C4BB696A-F089-4D9B-917C-7CC0533503F1}"/>
              </a:ext>
            </a:extLst>
          </p:cNvPr>
          <p:cNvGraphicFramePr>
            <a:graphicFrameLocks noGrp="1"/>
          </p:cNvGraphicFramePr>
          <p:nvPr>
            <p:ph idx="1"/>
            <p:extLst>
              <p:ext uri="{D42A27DB-BD31-4B8C-83A1-F6EECF244321}">
                <p14:modId xmlns:p14="http://schemas.microsoft.com/office/powerpoint/2010/main" val="1610521885"/>
              </p:ext>
            </p:extLst>
          </p:nvPr>
        </p:nvGraphicFramePr>
        <p:xfrm>
          <a:off x="5054375" y="965200"/>
          <a:ext cx="6046133" cy="460586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8920354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sp>
        <p:nvSpPr>
          <p:cNvPr id="2" name="Title 1"/>
          <p:cNvSpPr txBox="1">
            <a:spLocks/>
          </p:cNvSpPr>
          <p:nvPr/>
        </p:nvSpPr>
        <p:spPr>
          <a:xfrm>
            <a:off x="6420465" y="609600"/>
            <a:ext cx="5122606" cy="1905000"/>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200" kern="1200" cap="all">
                <a:ln w="3175" cmpd="sng">
                  <a:noFill/>
                </a:ln>
                <a:solidFill>
                  <a:schemeClr val="accent1"/>
                </a:soli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nSpc>
                <a:spcPct val="90000"/>
              </a:lnSpc>
              <a:spcAft>
                <a:spcPts val="600"/>
              </a:spcAft>
            </a:pPr>
            <a:r>
              <a:rPr lang="en-US" sz="3000" b="1"/>
              <a:t>No matter how minor an on-the-job injury may appear, it’s still mandatory to report it.</a:t>
            </a:r>
          </a:p>
        </p:txBody>
      </p:sp>
      <p:sp>
        <p:nvSpPr>
          <p:cNvPr id="3" name="Rectangle 2"/>
          <p:cNvSpPr/>
          <p:nvPr/>
        </p:nvSpPr>
        <p:spPr>
          <a:xfrm>
            <a:off x="6420465" y="2666999"/>
            <a:ext cx="5122606" cy="3216276"/>
          </a:xfrm>
          <a:prstGeom prst="rect">
            <a:avLst/>
          </a:prstGeom>
        </p:spPr>
        <p:txBody>
          <a:bodyPr vert="horz" lIns="91440" tIns="45720" rIns="91440" bIns="45720" rtlCol="0" anchor="ctr">
            <a:normAutofit/>
          </a:bodyPr>
          <a:lstStyle/>
          <a:p>
            <a:pPr marL="342900" indent="-342900">
              <a:spcBef>
                <a:spcPct val="20000"/>
              </a:spcBef>
              <a:spcAft>
                <a:spcPts val="600"/>
              </a:spcAft>
              <a:buClr>
                <a:schemeClr val="accent1"/>
              </a:buClr>
              <a:buSzPct val="100000"/>
              <a:buFont typeface="Arial"/>
              <a:buChar char="•"/>
            </a:pPr>
            <a:r>
              <a:rPr lang="en-US" cap="small" dirty="0">
                <a:effectLst>
                  <a:glow rad="38100">
                    <a:schemeClr val="bg1">
                      <a:lumMod val="50000"/>
                      <a:lumOff val="50000"/>
                      <a:alpha val="20000"/>
                    </a:schemeClr>
                  </a:glow>
                  <a:outerShdw blurRad="44450" dist="12700" dir="13860000" algn="tl" rotWithShape="0">
                    <a:srgbClr val="000000">
                      <a:alpha val="20000"/>
                    </a:srgbClr>
                  </a:outerShdw>
                </a:effectLst>
              </a:rPr>
              <a:t>All injuries occurring in the course of work must be reported.</a:t>
            </a:r>
          </a:p>
          <a:p>
            <a:pPr>
              <a:spcBef>
                <a:spcPct val="20000"/>
              </a:spcBef>
              <a:spcAft>
                <a:spcPts val="600"/>
              </a:spcAft>
              <a:buClr>
                <a:schemeClr val="accent1"/>
              </a:buClr>
              <a:buSzPct val="100000"/>
              <a:buFont typeface="Arial"/>
              <a:buChar char="•"/>
            </a:pPr>
            <a:endParaRPr lang="en-US" cap="small" dirty="0">
              <a:effectLst>
                <a:glow rad="38100">
                  <a:schemeClr val="bg1">
                    <a:lumMod val="50000"/>
                    <a:lumOff val="50000"/>
                    <a:alpha val="20000"/>
                  </a:schemeClr>
                </a:glow>
                <a:outerShdw blurRad="44450" dist="12700" dir="13860000" algn="tl" rotWithShape="0">
                  <a:srgbClr val="000000">
                    <a:alpha val="20000"/>
                  </a:srgbClr>
                </a:outerShdw>
              </a:effectLst>
            </a:endParaRPr>
          </a:p>
          <a:p>
            <a:pPr marL="342900" indent="-342900">
              <a:spcBef>
                <a:spcPct val="20000"/>
              </a:spcBef>
              <a:spcAft>
                <a:spcPts val="600"/>
              </a:spcAft>
              <a:buClr>
                <a:schemeClr val="accent1"/>
              </a:buClr>
              <a:buSzPct val="100000"/>
              <a:buFont typeface="Arial"/>
              <a:buChar char="•"/>
            </a:pPr>
            <a:r>
              <a:rPr lang="en-US" cap="small" dirty="0">
                <a:effectLst>
                  <a:glow rad="38100">
                    <a:schemeClr val="bg1">
                      <a:lumMod val="50000"/>
                      <a:lumOff val="50000"/>
                      <a:alpha val="20000"/>
                    </a:schemeClr>
                  </a:glow>
                  <a:outerShdw blurRad="44450" dist="12700" dir="13860000" algn="tl" rotWithShape="0">
                    <a:srgbClr val="000000">
                      <a:alpha val="20000"/>
                    </a:srgbClr>
                  </a:outerShdw>
                </a:effectLst>
              </a:rPr>
              <a:t>Handle all employee reported work related injuries as a work-related injury.</a:t>
            </a:r>
          </a:p>
        </p:txBody>
      </p:sp>
      <p:sp>
        <p:nvSpPr>
          <p:cNvPr id="12" name="Rounded Rectangle 7">
            <a:extLst>
              <a:ext uri="{FF2B5EF4-FFF2-40B4-BE49-F238E27FC236}">
                <a16:creationId xmlns:a16="http://schemas.microsoft.com/office/drawing/2014/main" id="{8E8769A5-F89A-40BD-AE90-69833F1BC1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2924" y="620720"/>
            <a:ext cx="5441895" cy="5272133"/>
          </a:xfrm>
          <a:prstGeom prst="roundRect">
            <a:avLst>
              <a:gd name="adj" fmla="val 3812"/>
            </a:avLst>
          </a:prstGeom>
          <a:solidFill>
            <a:srgbClr val="FFFFFF"/>
          </a:solidFill>
          <a:ln w="38100">
            <a:gradFill flip="none" rotWithShape="1">
              <a:gsLst>
                <a:gs pos="0">
                  <a:srgbClr val="363D46"/>
                </a:gs>
                <a:gs pos="100000">
                  <a:srgbClr val="363D46">
                    <a:lumMod val="75000"/>
                  </a:srgbClr>
                </a:gs>
              </a:gsLst>
              <a:lin ang="5400000" scaled="0"/>
              <a:tileRect/>
            </a:gradFill>
          </a:ln>
          <a:effectLst>
            <a:innerShdw blurRad="57150" dist="38100" dir="14460000">
              <a:srgbClr val="000000">
                <a:alpha val="7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picture containing room&#10;&#10;Description automatically generated">
            <a:extLst>
              <a:ext uri="{FF2B5EF4-FFF2-40B4-BE49-F238E27FC236}">
                <a16:creationId xmlns:a16="http://schemas.microsoft.com/office/drawing/2014/main" id="{EBB722B9-C7C2-4F94-9759-894789F954EB}"/>
              </a:ext>
            </a:extLst>
          </p:cNvPr>
          <p:cNvPicPr>
            <a:picLocks noChangeAspect="1"/>
          </p:cNvPicPr>
          <p:nvPr/>
        </p:nvPicPr>
        <p:blipFill>
          <a:blip r:embed="rId3"/>
          <a:stretch>
            <a:fillRect/>
          </a:stretch>
        </p:blipFill>
        <p:spPr>
          <a:xfrm>
            <a:off x="1199740" y="1115267"/>
            <a:ext cx="4348262" cy="4283039"/>
          </a:xfrm>
          <a:prstGeom prst="rect">
            <a:avLst/>
          </a:prstGeom>
        </p:spPr>
      </p:pic>
    </p:spTree>
    <p:extLst>
      <p:ext uri="{BB962C8B-B14F-4D97-AF65-F5344CB8AC3E}">
        <p14:creationId xmlns:p14="http://schemas.microsoft.com/office/powerpoint/2010/main" val="51336743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69851" y="1430179"/>
            <a:ext cx="3029313" cy="3675908"/>
          </a:xfrm>
        </p:spPr>
        <p:txBody>
          <a:bodyPr anchor="ctr">
            <a:normAutofit/>
          </a:bodyPr>
          <a:lstStyle/>
          <a:p>
            <a:pPr>
              <a:lnSpc>
                <a:spcPct val="90000"/>
              </a:lnSpc>
            </a:pPr>
            <a:r>
              <a:rPr lang="en-US" sz="3700" b="1"/>
              <a:t>If no medical treatment or only first aid treatment is required:</a:t>
            </a:r>
          </a:p>
        </p:txBody>
      </p:sp>
      <p:sp>
        <p:nvSpPr>
          <p:cNvPr id="10" name="Rectangle 9">
            <a:extLst>
              <a:ext uri="{FF2B5EF4-FFF2-40B4-BE49-F238E27FC236}">
                <a16:creationId xmlns:a16="http://schemas.microsoft.com/office/drawing/2014/main" id="{43F5AC50-9F44-4D37-B36A-0C6B1C76EE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59934" y="0"/>
            <a:ext cx="8132066" cy="6858000"/>
          </a:xfrm>
          <a:prstGeom prst="rect">
            <a:avLst/>
          </a:prstGeom>
          <a:solidFill>
            <a:schemeClr val="bg2"/>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6B8EFC17-AE69-4D15-95D3-F1AF111A7D0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69971" y="0"/>
            <a:ext cx="0" cy="6858000"/>
          </a:xfrm>
          <a:prstGeom prst="line">
            <a:avLst/>
          </a:prstGeom>
          <a:solidFill>
            <a:srgbClr val="FFFFFF"/>
          </a:solidFill>
          <a:ln w="38100" cap="flat">
            <a:gradFill flip="none" rotWithShape="1">
              <a:gsLst>
                <a:gs pos="0">
                  <a:srgbClr val="363D46"/>
                </a:gs>
                <a:gs pos="100000">
                  <a:srgbClr val="363D46">
                    <a:lumMod val="75000"/>
                  </a:srgbClr>
                </a:gs>
              </a:gsLst>
              <a:lin ang="5400000" scaled="0"/>
              <a:tileRect/>
            </a:gradFill>
            <a:miter lim="800000"/>
          </a:ln>
          <a:effectLst>
            <a:innerShdw blurRad="57150" dist="38100" dir="14460000">
              <a:srgbClr val="000000">
                <a:alpha val="70000"/>
              </a:srgbClr>
            </a:innerShdw>
          </a:effectLst>
        </p:spPr>
        <p:style>
          <a:lnRef idx="2">
            <a:schemeClr val="accent1">
              <a:shade val="50000"/>
            </a:schemeClr>
          </a:lnRef>
          <a:fillRef idx="1">
            <a:schemeClr val="accent1"/>
          </a:fillRef>
          <a:effectRef idx="0">
            <a:schemeClr val="accent1"/>
          </a:effectRef>
          <a:fontRef idx="minor">
            <a:schemeClr val="lt1"/>
          </a:fontRef>
        </p:style>
      </p:cxnSp>
      <p:sp>
        <p:nvSpPr>
          <p:cNvPr id="14" name="Rectangle 13">
            <a:extLst>
              <a:ext uri="{FF2B5EF4-FFF2-40B4-BE49-F238E27FC236}">
                <a16:creationId xmlns:a16="http://schemas.microsoft.com/office/drawing/2014/main" id="{5CC1DFEA-17C7-4855-90D9-A8F3761D4F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894952" y="3195797"/>
            <a:ext cx="6858000" cy="466406"/>
          </a:xfrm>
          <a:prstGeom prst="rect">
            <a:avLst/>
          </a:prstGeom>
          <a:gradFill>
            <a:gsLst>
              <a:gs pos="0">
                <a:srgbClr val="363D46">
                  <a:alpha val="0"/>
                </a:srgbClr>
              </a:gs>
              <a:gs pos="100000">
                <a:srgbClr val="363D46">
                  <a:lumMod val="75000"/>
                </a:srgbClr>
              </a:gs>
            </a:gsLst>
            <a:lin ang="54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aphicFrame>
        <p:nvGraphicFramePr>
          <p:cNvPr id="5" name="Content Placeholder 2">
            <a:extLst>
              <a:ext uri="{FF2B5EF4-FFF2-40B4-BE49-F238E27FC236}">
                <a16:creationId xmlns:a16="http://schemas.microsoft.com/office/drawing/2014/main" id="{F2A472ED-43C2-4ECB-8DE8-61FA8CEDD575}"/>
              </a:ext>
            </a:extLst>
          </p:cNvPr>
          <p:cNvGraphicFramePr>
            <a:graphicFrameLocks noGrp="1"/>
          </p:cNvGraphicFramePr>
          <p:nvPr>
            <p:ph idx="1"/>
            <p:extLst>
              <p:ext uri="{D42A27DB-BD31-4B8C-83A1-F6EECF244321}">
                <p14:modId xmlns:p14="http://schemas.microsoft.com/office/powerpoint/2010/main" val="2138939131"/>
              </p:ext>
            </p:extLst>
          </p:nvPr>
        </p:nvGraphicFramePr>
        <p:xfrm>
          <a:off x="5054375" y="965200"/>
          <a:ext cx="6046133" cy="460586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36881675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141413" y="609600"/>
            <a:ext cx="9905998" cy="1468582"/>
          </a:xfrm>
        </p:spPr>
        <p:txBody>
          <a:bodyPr>
            <a:normAutofit/>
          </a:bodyPr>
          <a:lstStyle/>
          <a:p>
            <a:pPr>
              <a:lnSpc>
                <a:spcPct val="90000"/>
              </a:lnSpc>
            </a:pPr>
            <a:r>
              <a:rPr lang="en-US" b="1"/>
              <a:t>If employee seeks or requires medical treatment, the following steps must be completed:</a:t>
            </a:r>
          </a:p>
        </p:txBody>
      </p:sp>
      <p:graphicFrame>
        <p:nvGraphicFramePr>
          <p:cNvPr id="5" name="Content Placeholder 2">
            <a:extLst>
              <a:ext uri="{FF2B5EF4-FFF2-40B4-BE49-F238E27FC236}">
                <a16:creationId xmlns:a16="http://schemas.microsoft.com/office/drawing/2014/main" id="{075F5F12-6D75-44E0-9008-ADF5C631133B}"/>
              </a:ext>
            </a:extLst>
          </p:cNvPr>
          <p:cNvGraphicFramePr>
            <a:graphicFrameLocks noGrp="1"/>
          </p:cNvGraphicFramePr>
          <p:nvPr>
            <p:ph idx="1"/>
            <p:extLst>
              <p:ext uri="{D42A27DB-BD31-4B8C-83A1-F6EECF244321}">
                <p14:modId xmlns:p14="http://schemas.microsoft.com/office/powerpoint/2010/main" val="131723084"/>
              </p:ext>
            </p:extLst>
          </p:nvPr>
        </p:nvGraphicFramePr>
        <p:xfrm>
          <a:off x="1141413" y="2286000"/>
          <a:ext cx="9906000" cy="338743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99270874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141413" y="609600"/>
            <a:ext cx="9905998" cy="1468582"/>
          </a:xfrm>
        </p:spPr>
        <p:txBody>
          <a:bodyPr>
            <a:normAutofit/>
          </a:bodyPr>
          <a:lstStyle/>
          <a:p>
            <a:pPr>
              <a:lnSpc>
                <a:spcPct val="90000"/>
              </a:lnSpc>
            </a:pPr>
            <a:r>
              <a:rPr lang="en-US" b="1"/>
              <a:t>If employee seeks or requires medical treatment, the following steps must be completed:</a:t>
            </a:r>
          </a:p>
        </p:txBody>
      </p:sp>
      <p:graphicFrame>
        <p:nvGraphicFramePr>
          <p:cNvPr id="5" name="Content Placeholder 2">
            <a:extLst>
              <a:ext uri="{FF2B5EF4-FFF2-40B4-BE49-F238E27FC236}">
                <a16:creationId xmlns:a16="http://schemas.microsoft.com/office/drawing/2014/main" id="{78FC0372-7B80-4022-90C3-29477CFFA284}"/>
              </a:ext>
            </a:extLst>
          </p:cNvPr>
          <p:cNvGraphicFramePr>
            <a:graphicFrameLocks noGrp="1"/>
          </p:cNvGraphicFramePr>
          <p:nvPr>
            <p:ph idx="1"/>
            <p:extLst>
              <p:ext uri="{D42A27DB-BD31-4B8C-83A1-F6EECF244321}">
                <p14:modId xmlns:p14="http://schemas.microsoft.com/office/powerpoint/2010/main" val="1848756772"/>
              </p:ext>
            </p:extLst>
          </p:nvPr>
        </p:nvGraphicFramePr>
        <p:xfrm>
          <a:off x="1141413" y="2286000"/>
          <a:ext cx="9906000" cy="338743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1798541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sp>
        <p:nvSpPr>
          <p:cNvPr id="7" name="Rounded Rectangle 9">
            <a:extLst>
              <a:ext uri="{FF2B5EF4-FFF2-40B4-BE49-F238E27FC236}">
                <a16:creationId xmlns:a16="http://schemas.microsoft.com/office/drawing/2014/main" id="{BCA2EB72-13DC-4DC6-B461-3B036C55B9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7" y="643467"/>
            <a:ext cx="10905066" cy="5571066"/>
          </a:xfrm>
          <a:prstGeom prst="roundRect">
            <a:avLst>
              <a:gd name="adj" fmla="val 2627"/>
            </a:avLst>
          </a:prstGeom>
          <a:solidFill>
            <a:schemeClr val="bg2">
              <a:lumMod val="75000"/>
            </a:schemeClr>
          </a:solidFill>
          <a:ln w="44450">
            <a:gradFill>
              <a:gsLst>
                <a:gs pos="0">
                  <a:schemeClr val="bg2">
                    <a:alpha val="65000"/>
                  </a:schemeClr>
                </a:gs>
                <a:gs pos="98000">
                  <a:schemeClr val="bg2">
                    <a:lumMod val="75000"/>
                    <a:alpha val="55000"/>
                  </a:schemeClr>
                </a:gs>
              </a:gsLst>
              <a:lin ang="5400000" scaled="1"/>
            </a:gradFill>
          </a:ln>
          <a:effectLst>
            <a:innerShdw blurRad="63500" dist="50800" dir="14460000">
              <a:prstClr val="black">
                <a:alpha val="70000"/>
              </a:prstClr>
            </a:innerShdw>
          </a:effectLst>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141413" y="965199"/>
            <a:ext cx="6075552" cy="4918075"/>
          </a:xfrm>
        </p:spPr>
        <p:txBody>
          <a:bodyPr vert="horz" lIns="91440" tIns="45720" rIns="91440" bIns="45720" rtlCol="0" anchor="ctr">
            <a:normAutofit/>
          </a:bodyPr>
          <a:lstStyle/>
          <a:p>
            <a:r>
              <a:rPr lang="en-US" sz="5400" b="1">
                <a:gradFill flip="none" rotWithShape="1">
                  <a:gsLst>
                    <a:gs pos="0">
                      <a:schemeClr val="tx1"/>
                    </a:gs>
                    <a:gs pos="100000">
                      <a:schemeClr val="tx1">
                        <a:lumMod val="65000"/>
                      </a:schemeClr>
                    </a:gs>
                  </a:gsLst>
                  <a:lin ang="5580000" scaled="0"/>
                  <a:tileRect/>
                </a:gradFill>
                <a:effectLst>
                  <a:glow rad="38100">
                    <a:schemeClr val="bg1">
                      <a:lumMod val="65000"/>
                      <a:lumOff val="35000"/>
                      <a:alpha val="50000"/>
                    </a:schemeClr>
                  </a:glow>
                  <a:outerShdw blurRad="28575" dist="31750" dir="13200000" algn="tl" rotWithShape="0">
                    <a:srgbClr val="000000">
                      <a:alpha val="25000"/>
                    </a:srgbClr>
                  </a:outerShdw>
                </a:effectLst>
              </a:rPr>
              <a:t>Incidents and Injuries</a:t>
            </a:r>
            <a:br>
              <a:rPr lang="en-US" sz="5400" b="1">
                <a:gradFill flip="none" rotWithShape="1">
                  <a:gsLst>
                    <a:gs pos="0">
                      <a:schemeClr val="tx1"/>
                    </a:gs>
                    <a:gs pos="100000">
                      <a:schemeClr val="tx1">
                        <a:lumMod val="65000"/>
                      </a:schemeClr>
                    </a:gs>
                  </a:gsLst>
                  <a:lin ang="5580000" scaled="0"/>
                  <a:tileRect/>
                </a:gradFill>
                <a:effectLst>
                  <a:glow rad="38100">
                    <a:schemeClr val="bg1">
                      <a:lumMod val="65000"/>
                      <a:lumOff val="35000"/>
                      <a:alpha val="50000"/>
                    </a:schemeClr>
                  </a:glow>
                  <a:outerShdw blurRad="28575" dist="31750" dir="13200000" algn="tl" rotWithShape="0">
                    <a:srgbClr val="000000">
                      <a:alpha val="25000"/>
                    </a:srgbClr>
                  </a:outerShdw>
                </a:effectLst>
              </a:rPr>
            </a:br>
            <a:r>
              <a:rPr lang="en-US" sz="5400" b="1">
                <a:gradFill flip="none" rotWithShape="1">
                  <a:gsLst>
                    <a:gs pos="0">
                      <a:schemeClr val="tx1"/>
                    </a:gs>
                    <a:gs pos="100000">
                      <a:schemeClr val="tx1">
                        <a:lumMod val="65000"/>
                      </a:schemeClr>
                    </a:gs>
                  </a:gsLst>
                  <a:lin ang="5580000" scaled="0"/>
                  <a:tileRect/>
                </a:gradFill>
                <a:effectLst>
                  <a:glow rad="38100">
                    <a:schemeClr val="bg1">
                      <a:lumMod val="65000"/>
                      <a:lumOff val="35000"/>
                      <a:alpha val="50000"/>
                    </a:schemeClr>
                  </a:glow>
                  <a:outerShdw blurRad="28575" dist="31750" dir="13200000" algn="tl" rotWithShape="0">
                    <a:srgbClr val="000000">
                      <a:alpha val="25000"/>
                    </a:srgbClr>
                  </a:outerShdw>
                </a:effectLst>
              </a:rPr>
              <a:t>From 12.16.19 to 1.22.20</a:t>
            </a:r>
            <a:endParaRPr lang="en-US" sz="5400">
              <a:gradFill flip="none" rotWithShape="1">
                <a:gsLst>
                  <a:gs pos="0">
                    <a:schemeClr val="tx1"/>
                  </a:gs>
                  <a:gs pos="100000">
                    <a:schemeClr val="tx1">
                      <a:lumMod val="65000"/>
                    </a:schemeClr>
                  </a:gs>
                </a:gsLst>
                <a:lin ang="5580000" scaled="0"/>
                <a:tileRect/>
              </a:gradFill>
              <a:effectLst>
                <a:glow rad="38100">
                  <a:schemeClr val="bg1">
                    <a:lumMod val="65000"/>
                    <a:lumOff val="35000"/>
                    <a:alpha val="50000"/>
                  </a:schemeClr>
                </a:glow>
                <a:outerShdw blurRad="28575" dist="31750" dir="13200000" algn="tl" rotWithShape="0">
                  <a:srgbClr val="000000">
                    <a:alpha val="25000"/>
                  </a:srgbClr>
                </a:outerShdw>
              </a:effectLst>
            </a:endParaRPr>
          </a:p>
        </p:txBody>
      </p:sp>
      <p:cxnSp>
        <p:nvCxnSpPr>
          <p:cNvPr id="9" name="Straight Connector 8">
            <a:extLst>
              <a:ext uri="{FF2B5EF4-FFF2-40B4-BE49-F238E27FC236}">
                <a16:creationId xmlns:a16="http://schemas.microsoft.com/office/drawing/2014/main" id="{C8F75BF3-096E-451E-A222-96A7F094681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538699" y="2011680"/>
            <a:ext cx="0" cy="2834640"/>
          </a:xfrm>
          <a:prstGeom prst="line">
            <a:avLst/>
          </a:prstGeom>
          <a:ln w="190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9040479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96542" y="990601"/>
            <a:ext cx="6054045" cy="4632960"/>
          </a:xfrm>
        </p:spPr>
        <p:txBody>
          <a:bodyPr vert="horz" lIns="91440" tIns="45720" rIns="91440" bIns="45720" rtlCol="0" anchor="ctr">
            <a:normAutofit/>
          </a:bodyPr>
          <a:lstStyle/>
          <a:p>
            <a:pPr algn="l"/>
            <a:r>
              <a:rPr lang="en-US" sz="4800" b="1" dirty="0">
                <a:gradFill flip="none" rotWithShape="1">
                  <a:gsLst>
                    <a:gs pos="0">
                      <a:schemeClr val="tx1"/>
                    </a:gs>
                    <a:gs pos="100000">
                      <a:schemeClr val="tx1">
                        <a:lumMod val="65000"/>
                      </a:schemeClr>
                    </a:gs>
                  </a:gsLst>
                  <a:lin ang="5580000" scaled="0"/>
                  <a:tileRect/>
                </a:gradFill>
                <a:effectLst>
                  <a:glow rad="38100">
                    <a:schemeClr val="bg1">
                      <a:lumMod val="65000"/>
                      <a:lumOff val="35000"/>
                      <a:alpha val="50000"/>
                    </a:schemeClr>
                  </a:glow>
                  <a:outerShdw blurRad="28575" dist="31750" dir="13200000" algn="tl" rotWithShape="0">
                    <a:srgbClr val="000000">
                      <a:alpha val="25000"/>
                    </a:srgbClr>
                  </a:outerShdw>
                </a:effectLst>
              </a:rPr>
              <a:t>Work related injuries</a:t>
            </a:r>
            <a:br>
              <a:rPr lang="en-US" sz="4800" b="1" dirty="0">
                <a:gradFill flip="none" rotWithShape="1">
                  <a:gsLst>
                    <a:gs pos="0">
                      <a:schemeClr val="tx1"/>
                    </a:gs>
                    <a:gs pos="100000">
                      <a:schemeClr val="tx1">
                        <a:lumMod val="65000"/>
                      </a:schemeClr>
                    </a:gs>
                  </a:gsLst>
                  <a:lin ang="5580000" scaled="0"/>
                  <a:tileRect/>
                </a:gradFill>
                <a:effectLst>
                  <a:glow rad="38100">
                    <a:schemeClr val="bg1">
                      <a:lumMod val="65000"/>
                      <a:lumOff val="35000"/>
                      <a:alpha val="50000"/>
                    </a:schemeClr>
                  </a:glow>
                  <a:outerShdw blurRad="28575" dist="31750" dir="13200000" algn="tl" rotWithShape="0">
                    <a:srgbClr val="000000">
                      <a:alpha val="25000"/>
                    </a:srgbClr>
                  </a:outerShdw>
                </a:effectLst>
              </a:rPr>
            </a:br>
            <a:r>
              <a:rPr lang="en-US" sz="4800" b="1" dirty="0">
                <a:gradFill flip="none" rotWithShape="1">
                  <a:gsLst>
                    <a:gs pos="0">
                      <a:schemeClr val="tx1"/>
                    </a:gs>
                    <a:gs pos="100000">
                      <a:schemeClr val="tx1">
                        <a:lumMod val="65000"/>
                      </a:schemeClr>
                    </a:gs>
                  </a:gsLst>
                  <a:lin ang="5580000" scaled="0"/>
                  <a:tileRect/>
                </a:gradFill>
                <a:effectLst>
                  <a:glow rad="38100">
                    <a:schemeClr val="bg1">
                      <a:lumMod val="65000"/>
                      <a:lumOff val="35000"/>
                      <a:alpha val="50000"/>
                    </a:schemeClr>
                  </a:glow>
                  <a:outerShdw blurRad="28575" dist="31750" dir="13200000" algn="tl" rotWithShape="0">
                    <a:srgbClr val="000000">
                      <a:alpha val="25000"/>
                    </a:srgbClr>
                  </a:outerShdw>
                </a:effectLst>
              </a:rPr>
              <a:t>Questions</a:t>
            </a:r>
            <a:br>
              <a:rPr lang="en-US" sz="4800" b="1" dirty="0">
                <a:gradFill flip="none" rotWithShape="1">
                  <a:gsLst>
                    <a:gs pos="0">
                      <a:schemeClr val="tx1"/>
                    </a:gs>
                    <a:gs pos="100000">
                      <a:schemeClr val="tx1">
                        <a:lumMod val="65000"/>
                      </a:schemeClr>
                    </a:gs>
                  </a:gsLst>
                  <a:lin ang="5580000" scaled="0"/>
                  <a:tileRect/>
                </a:gradFill>
                <a:effectLst>
                  <a:glow rad="38100">
                    <a:schemeClr val="bg1">
                      <a:lumMod val="65000"/>
                      <a:lumOff val="35000"/>
                      <a:alpha val="50000"/>
                    </a:schemeClr>
                  </a:glow>
                  <a:outerShdw blurRad="28575" dist="31750" dir="13200000" algn="tl" rotWithShape="0">
                    <a:srgbClr val="000000">
                      <a:alpha val="25000"/>
                    </a:srgbClr>
                  </a:outerShdw>
                </a:effectLst>
              </a:rPr>
            </a:br>
            <a:endParaRPr lang="en-US" sz="4800" dirty="0">
              <a:gradFill flip="none" rotWithShape="1">
                <a:gsLst>
                  <a:gs pos="0">
                    <a:schemeClr val="tx1"/>
                  </a:gs>
                  <a:gs pos="100000">
                    <a:schemeClr val="tx1">
                      <a:lumMod val="65000"/>
                    </a:schemeClr>
                  </a:gs>
                </a:gsLst>
                <a:lin ang="5580000" scaled="0"/>
                <a:tileRect/>
              </a:gradFill>
              <a:effectLst>
                <a:glow rad="38100">
                  <a:schemeClr val="bg1">
                    <a:lumMod val="65000"/>
                    <a:lumOff val="35000"/>
                    <a:alpha val="50000"/>
                  </a:schemeClr>
                </a:glow>
                <a:outerShdw blurRad="28575" dist="31750" dir="13200000" algn="tl" rotWithShape="0">
                  <a:srgbClr val="000000">
                    <a:alpha val="25000"/>
                  </a:srgbClr>
                </a:outerShdw>
              </a:effectLst>
            </a:endParaRPr>
          </a:p>
        </p:txBody>
      </p:sp>
    </p:spTree>
    <p:extLst>
      <p:ext uri="{BB962C8B-B14F-4D97-AF65-F5344CB8AC3E}">
        <p14:creationId xmlns:p14="http://schemas.microsoft.com/office/powerpoint/2010/main" val="22012940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sp>
        <p:nvSpPr>
          <p:cNvPr id="11" name="Freeform: Shape 6">
            <a:extLst>
              <a:ext uri="{FF2B5EF4-FFF2-40B4-BE49-F238E27FC236}">
                <a16:creationId xmlns:a16="http://schemas.microsoft.com/office/drawing/2014/main" id="{9A672405-5F81-4E97-B4FC-E7F2CC16FE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custGeom>
            <a:avLst/>
            <a:gdLst>
              <a:gd name="connsiteX0" fmla="*/ 0 w 12191999"/>
              <a:gd name="connsiteY0" fmla="*/ 0 h 6858000"/>
              <a:gd name="connsiteX1" fmla="*/ 12191999 w 12191999"/>
              <a:gd name="connsiteY1" fmla="*/ 0 h 6858000"/>
              <a:gd name="connsiteX2" fmla="*/ 12191999 w 12191999"/>
              <a:gd name="connsiteY2" fmla="*/ 6858000 h 6858000"/>
              <a:gd name="connsiteX3" fmla="*/ 0 w 1219199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1999" h="6858000">
                <a:moveTo>
                  <a:pt x="0" y="0"/>
                </a:moveTo>
                <a:lnTo>
                  <a:pt x="12191999" y="0"/>
                </a:lnTo>
                <a:lnTo>
                  <a:pt x="12191999" y="6858000"/>
                </a:lnTo>
                <a:lnTo>
                  <a:pt x="0" y="685800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p:cNvSpPr>
            <a:spLocks noGrp="1"/>
          </p:cNvSpPr>
          <p:nvPr>
            <p:ph type="title"/>
          </p:nvPr>
        </p:nvSpPr>
        <p:spPr>
          <a:xfrm>
            <a:off x="4996542" y="990601"/>
            <a:ext cx="6054045" cy="4632960"/>
          </a:xfrm>
        </p:spPr>
        <p:txBody>
          <a:bodyPr vert="horz" lIns="91440" tIns="45720" rIns="91440" bIns="45720" rtlCol="0" anchor="ctr">
            <a:normAutofit/>
          </a:bodyPr>
          <a:lstStyle/>
          <a:p>
            <a:pPr algn="l"/>
            <a:r>
              <a:rPr lang="en-US" sz="4800" b="1" dirty="0">
                <a:gradFill flip="none" rotWithShape="1">
                  <a:gsLst>
                    <a:gs pos="0">
                      <a:schemeClr val="tx1"/>
                    </a:gs>
                    <a:gs pos="100000">
                      <a:schemeClr val="tx1">
                        <a:lumMod val="65000"/>
                      </a:schemeClr>
                    </a:gs>
                  </a:gsLst>
                  <a:lin ang="5580000" scaled="0"/>
                  <a:tileRect/>
                </a:gradFill>
                <a:effectLst>
                  <a:glow rad="38100">
                    <a:schemeClr val="bg1">
                      <a:lumMod val="65000"/>
                      <a:lumOff val="35000"/>
                      <a:alpha val="50000"/>
                    </a:schemeClr>
                  </a:glow>
                  <a:outerShdw blurRad="28575" dist="31750" dir="13200000" algn="tl" rotWithShape="0">
                    <a:srgbClr val="000000">
                      <a:alpha val="25000"/>
                    </a:srgbClr>
                  </a:outerShdw>
                </a:effectLst>
              </a:rPr>
              <a:t>Incident report form updated</a:t>
            </a:r>
            <a:br>
              <a:rPr lang="en-US" sz="4800" b="1" dirty="0">
                <a:gradFill flip="none" rotWithShape="1">
                  <a:gsLst>
                    <a:gs pos="0">
                      <a:schemeClr val="tx1"/>
                    </a:gs>
                    <a:gs pos="100000">
                      <a:schemeClr val="tx1">
                        <a:lumMod val="65000"/>
                      </a:schemeClr>
                    </a:gs>
                  </a:gsLst>
                  <a:lin ang="5580000" scaled="0"/>
                  <a:tileRect/>
                </a:gradFill>
                <a:effectLst>
                  <a:glow rad="38100">
                    <a:schemeClr val="bg1">
                      <a:lumMod val="65000"/>
                      <a:lumOff val="35000"/>
                      <a:alpha val="50000"/>
                    </a:schemeClr>
                  </a:glow>
                  <a:outerShdw blurRad="28575" dist="31750" dir="13200000" algn="tl" rotWithShape="0">
                    <a:srgbClr val="000000">
                      <a:alpha val="25000"/>
                    </a:srgbClr>
                  </a:outerShdw>
                </a:effectLst>
              </a:rPr>
            </a:br>
            <a:endParaRPr lang="en-US" sz="4800" dirty="0">
              <a:gradFill flip="none" rotWithShape="1">
                <a:gsLst>
                  <a:gs pos="0">
                    <a:schemeClr val="tx1"/>
                  </a:gs>
                  <a:gs pos="100000">
                    <a:schemeClr val="tx1">
                      <a:lumMod val="65000"/>
                    </a:schemeClr>
                  </a:gs>
                </a:gsLst>
                <a:lin ang="5580000" scaled="0"/>
                <a:tileRect/>
              </a:gradFill>
              <a:effectLst>
                <a:glow rad="38100">
                  <a:schemeClr val="bg1">
                    <a:lumMod val="65000"/>
                    <a:lumOff val="35000"/>
                    <a:alpha val="50000"/>
                  </a:schemeClr>
                </a:glow>
                <a:outerShdw blurRad="28575" dist="31750" dir="13200000" algn="tl" rotWithShape="0">
                  <a:srgbClr val="000000">
                    <a:alpha val="25000"/>
                  </a:srgbClr>
                </a:outerShdw>
              </a:effectLst>
            </a:endParaRPr>
          </a:p>
        </p:txBody>
      </p:sp>
      <p:cxnSp>
        <p:nvCxnSpPr>
          <p:cNvPr id="12" name="Straight Connector 8">
            <a:extLst>
              <a:ext uri="{FF2B5EF4-FFF2-40B4-BE49-F238E27FC236}">
                <a16:creationId xmlns:a16="http://schemas.microsoft.com/office/drawing/2014/main" id="{FC86C303-74D6-4DF3-9113-E0A374D7166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769" y="2057400"/>
            <a:ext cx="0" cy="2743200"/>
          </a:xfrm>
          <a:prstGeom prst="line">
            <a:avLst/>
          </a:prstGeom>
          <a:ln w="19050">
            <a:solidFill>
              <a:schemeClr val="accent1"/>
            </a:solidFill>
          </a:ln>
          <a:effectLst>
            <a:innerShdw blurRad="63500" dist="50800" dir="16200000">
              <a:prstClr val="black">
                <a:alpha val="50000"/>
              </a:prstClr>
            </a:inn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2132370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 up of text on a white background&#10;&#10;Description automatically generated">
            <a:extLst>
              <a:ext uri="{FF2B5EF4-FFF2-40B4-BE49-F238E27FC236}">
                <a16:creationId xmlns:a16="http://schemas.microsoft.com/office/drawing/2014/main" id="{46E95442-0AED-4872-BCF2-5D28E50F2EA7}"/>
              </a:ext>
            </a:extLst>
          </p:cNvPr>
          <p:cNvPicPr>
            <a:picLocks noChangeAspect="1"/>
          </p:cNvPicPr>
          <p:nvPr/>
        </p:nvPicPr>
        <p:blipFill>
          <a:blip r:embed="rId2"/>
          <a:stretch>
            <a:fillRect/>
          </a:stretch>
        </p:blipFill>
        <p:spPr>
          <a:xfrm>
            <a:off x="950259" y="112497"/>
            <a:ext cx="4638965" cy="6633005"/>
          </a:xfrm>
          <a:prstGeom prst="rect">
            <a:avLst/>
          </a:prstGeom>
        </p:spPr>
      </p:pic>
      <p:pic>
        <p:nvPicPr>
          <p:cNvPr id="7" name="Picture 6" descr="A close up of text on a white background&#10;&#10;Description automatically generated">
            <a:extLst>
              <a:ext uri="{FF2B5EF4-FFF2-40B4-BE49-F238E27FC236}">
                <a16:creationId xmlns:a16="http://schemas.microsoft.com/office/drawing/2014/main" id="{DA15636C-B0BA-45CC-A4A8-59ABDA5C27DE}"/>
              </a:ext>
            </a:extLst>
          </p:cNvPr>
          <p:cNvPicPr>
            <a:picLocks noChangeAspect="1"/>
          </p:cNvPicPr>
          <p:nvPr/>
        </p:nvPicPr>
        <p:blipFill>
          <a:blip r:embed="rId3"/>
          <a:stretch>
            <a:fillRect/>
          </a:stretch>
        </p:blipFill>
        <p:spPr>
          <a:xfrm>
            <a:off x="6208330" y="99488"/>
            <a:ext cx="4519475" cy="6633005"/>
          </a:xfrm>
          <a:prstGeom prst="rect">
            <a:avLst/>
          </a:prstGeom>
        </p:spPr>
      </p:pic>
    </p:spTree>
    <p:extLst>
      <p:ext uri="{BB962C8B-B14F-4D97-AF65-F5344CB8AC3E}">
        <p14:creationId xmlns:p14="http://schemas.microsoft.com/office/powerpoint/2010/main" val="175842778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text on a white background&#10;&#10;Description automatically generated">
            <a:extLst>
              <a:ext uri="{FF2B5EF4-FFF2-40B4-BE49-F238E27FC236}">
                <a16:creationId xmlns:a16="http://schemas.microsoft.com/office/drawing/2014/main" id="{DDA52EBF-4E29-46B1-A688-D3CEDC53C8BA}"/>
              </a:ext>
            </a:extLst>
          </p:cNvPr>
          <p:cNvPicPr>
            <a:picLocks noChangeAspect="1"/>
          </p:cNvPicPr>
          <p:nvPr/>
        </p:nvPicPr>
        <p:blipFill>
          <a:blip r:embed="rId2"/>
          <a:stretch>
            <a:fillRect/>
          </a:stretch>
        </p:blipFill>
        <p:spPr>
          <a:xfrm>
            <a:off x="3666565" y="108078"/>
            <a:ext cx="4577538" cy="6641844"/>
          </a:xfrm>
          <a:prstGeom prst="rect">
            <a:avLst/>
          </a:prstGeom>
        </p:spPr>
      </p:pic>
    </p:spTree>
    <p:extLst>
      <p:ext uri="{BB962C8B-B14F-4D97-AF65-F5344CB8AC3E}">
        <p14:creationId xmlns:p14="http://schemas.microsoft.com/office/powerpoint/2010/main" val="249486052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00DA2F2-A105-4C8A-9115-73802E6FC3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61B5CBDF-A2C6-4862-A096-2D7D9D2873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999" cy="6858000"/>
          </a:xfrm>
          <a:prstGeom prst="rect">
            <a:avLst/>
          </a:prstGeom>
          <a:gradFill flip="none" rotWithShape="1">
            <a:gsLst>
              <a:gs pos="10000">
                <a:schemeClr val="bg2">
                  <a:lumMod val="60000"/>
                  <a:lumOff val="40000"/>
                  <a:alpha val="20000"/>
                </a:schemeClr>
              </a:gs>
              <a:gs pos="70000">
                <a:schemeClr val="bg2">
                  <a:alpha val="10000"/>
                </a:schemeClr>
              </a:gs>
              <a:gs pos="0">
                <a:schemeClr val="bg2">
                  <a:lumMod val="40000"/>
                  <a:lumOff val="60000"/>
                  <a:alpha val="3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Freeform: Shape 11">
            <a:extLst>
              <a:ext uri="{FF2B5EF4-FFF2-40B4-BE49-F238E27FC236}">
                <a16:creationId xmlns:a16="http://schemas.microsoft.com/office/drawing/2014/main" id="{14C7473D-9E4B-4DB8-9EB0-359033F37A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 y="0"/>
            <a:ext cx="6873046" cy="6858002"/>
          </a:xfrm>
          <a:custGeom>
            <a:avLst/>
            <a:gdLst>
              <a:gd name="connsiteX0" fmla="*/ 6621081 w 6873046"/>
              <a:gd name="connsiteY0" fmla="*/ 6858002 h 6858002"/>
              <a:gd name="connsiteX1" fmla="*/ 4347889 w 6873046"/>
              <a:gd name="connsiteY1" fmla="*/ 6858002 h 6858002"/>
              <a:gd name="connsiteX2" fmla="*/ 2008047 w 6873046"/>
              <a:gd name="connsiteY2" fmla="*/ 6858002 h 6858002"/>
              <a:gd name="connsiteX3" fmla="*/ 784557 w 6873046"/>
              <a:gd name="connsiteY3" fmla="*/ 6858002 h 6858002"/>
              <a:gd name="connsiteX4" fmla="*/ 784557 w 6873046"/>
              <a:gd name="connsiteY4" fmla="*/ 6858000 h 6858002"/>
              <a:gd name="connsiteX5" fmla="*/ 0 w 6873046"/>
              <a:gd name="connsiteY5" fmla="*/ 6858000 h 6858002"/>
              <a:gd name="connsiteX6" fmla="*/ 0 w 6873046"/>
              <a:gd name="connsiteY6" fmla="*/ 0 h 6858002"/>
              <a:gd name="connsiteX7" fmla="*/ 784557 w 6873046"/>
              <a:gd name="connsiteY7" fmla="*/ 0 h 6858002"/>
              <a:gd name="connsiteX8" fmla="*/ 3070301 w 6873046"/>
              <a:gd name="connsiteY8" fmla="*/ 0 h 6858002"/>
              <a:gd name="connsiteX9" fmla="*/ 4347889 w 6873046"/>
              <a:gd name="connsiteY9" fmla="*/ 0 h 6858002"/>
              <a:gd name="connsiteX10" fmla="*/ 4347889 w 6873046"/>
              <a:gd name="connsiteY10" fmla="*/ 3 h 6858002"/>
              <a:gd name="connsiteX11" fmla="*/ 6626656 w 6873046"/>
              <a:gd name="connsiteY11" fmla="*/ 3 h 6858002"/>
              <a:gd name="connsiteX12" fmla="*/ 6626656 w 6873046"/>
              <a:gd name="connsiteY12" fmla="*/ 4 h 6858002"/>
              <a:gd name="connsiteX13" fmla="*/ 6619903 w 6873046"/>
              <a:gd name="connsiteY13" fmla="*/ 4 h 6858002"/>
              <a:gd name="connsiteX14" fmla="*/ 6625786 w 6873046"/>
              <a:gd name="connsiteY14" fmla="*/ 40466 h 6858002"/>
              <a:gd name="connsiteX15" fmla="*/ 6643100 w 6873046"/>
              <a:gd name="connsiteY15" fmla="*/ 159110 h 6858002"/>
              <a:gd name="connsiteX16" fmla="*/ 6655202 w 6873046"/>
              <a:gd name="connsiteY16" fmla="*/ 245521 h 6858002"/>
              <a:gd name="connsiteX17" fmla="*/ 6667977 w 6873046"/>
              <a:gd name="connsiteY17" fmla="*/ 348391 h 6858002"/>
              <a:gd name="connsiteX18" fmla="*/ 6683273 w 6873046"/>
              <a:gd name="connsiteY18" fmla="*/ 470463 h 6858002"/>
              <a:gd name="connsiteX19" fmla="*/ 6699410 w 6873046"/>
              <a:gd name="connsiteY19" fmla="*/ 605566 h 6858002"/>
              <a:gd name="connsiteX20" fmla="*/ 6716387 w 6873046"/>
              <a:gd name="connsiteY20" fmla="*/ 757813 h 6858002"/>
              <a:gd name="connsiteX21" fmla="*/ 6734372 w 6873046"/>
              <a:gd name="connsiteY21" fmla="*/ 923777 h 6858002"/>
              <a:gd name="connsiteX22" fmla="*/ 6752358 w 6873046"/>
              <a:gd name="connsiteY22" fmla="*/ 1104142 h 6858002"/>
              <a:gd name="connsiteX23" fmla="*/ 6770679 w 6873046"/>
              <a:gd name="connsiteY23" fmla="*/ 1296166 h 6858002"/>
              <a:gd name="connsiteX24" fmla="*/ 6787656 w 6873046"/>
              <a:gd name="connsiteY24" fmla="*/ 1503278 h 6858002"/>
              <a:gd name="connsiteX25" fmla="*/ 6803961 w 6873046"/>
              <a:gd name="connsiteY25" fmla="*/ 1719991 h 6858002"/>
              <a:gd name="connsiteX26" fmla="*/ 6818753 w 6873046"/>
              <a:gd name="connsiteY26" fmla="*/ 1949048 h 6858002"/>
              <a:gd name="connsiteX27" fmla="*/ 6832872 w 6873046"/>
              <a:gd name="connsiteY27" fmla="*/ 2187706 h 6858002"/>
              <a:gd name="connsiteX28" fmla="*/ 6846152 w 6873046"/>
              <a:gd name="connsiteY28" fmla="*/ 2436652 h 6858002"/>
              <a:gd name="connsiteX29" fmla="*/ 6850858 w 6873046"/>
              <a:gd name="connsiteY29" fmla="*/ 2564211 h 6858002"/>
              <a:gd name="connsiteX30" fmla="*/ 6856069 w 6873046"/>
              <a:gd name="connsiteY30" fmla="*/ 2694512 h 6858002"/>
              <a:gd name="connsiteX31" fmla="*/ 6860943 w 6873046"/>
              <a:gd name="connsiteY31" fmla="*/ 2826871 h 6858002"/>
              <a:gd name="connsiteX32" fmla="*/ 6864137 w 6873046"/>
              <a:gd name="connsiteY32" fmla="*/ 2959917 h 6858002"/>
              <a:gd name="connsiteX33" fmla="*/ 6866995 w 6873046"/>
              <a:gd name="connsiteY33" fmla="*/ 3095705 h 6858002"/>
              <a:gd name="connsiteX34" fmla="*/ 6870020 w 6873046"/>
              <a:gd name="connsiteY34" fmla="*/ 3232865 h 6858002"/>
              <a:gd name="connsiteX35" fmla="*/ 6872037 w 6873046"/>
              <a:gd name="connsiteY35" fmla="*/ 3372768 h 6858002"/>
              <a:gd name="connsiteX36" fmla="*/ 6872037 w 6873046"/>
              <a:gd name="connsiteY36" fmla="*/ 3514043 h 6858002"/>
              <a:gd name="connsiteX37" fmla="*/ 6873046 w 6873046"/>
              <a:gd name="connsiteY37" fmla="*/ 3656689 h 6858002"/>
              <a:gd name="connsiteX38" fmla="*/ 6872037 w 6873046"/>
              <a:gd name="connsiteY38" fmla="*/ 3800707 h 6858002"/>
              <a:gd name="connsiteX39" fmla="*/ 6870020 w 6873046"/>
              <a:gd name="connsiteY39" fmla="*/ 3946783 h 6858002"/>
              <a:gd name="connsiteX40" fmla="*/ 6868171 w 6873046"/>
              <a:gd name="connsiteY40" fmla="*/ 4092858 h 6858002"/>
              <a:gd name="connsiteX41" fmla="*/ 6864137 w 6873046"/>
              <a:gd name="connsiteY41" fmla="*/ 4240991 h 6858002"/>
              <a:gd name="connsiteX42" fmla="*/ 6859935 w 6873046"/>
              <a:gd name="connsiteY42" fmla="*/ 4390495 h 6858002"/>
              <a:gd name="connsiteX43" fmla="*/ 6855060 w 6873046"/>
              <a:gd name="connsiteY43" fmla="*/ 4540000 h 6858002"/>
              <a:gd name="connsiteX44" fmla="*/ 6848169 w 6873046"/>
              <a:gd name="connsiteY44" fmla="*/ 4690876 h 6858002"/>
              <a:gd name="connsiteX45" fmla="*/ 6839932 w 6873046"/>
              <a:gd name="connsiteY45" fmla="*/ 4843123 h 6858002"/>
              <a:gd name="connsiteX46" fmla="*/ 6832032 w 6873046"/>
              <a:gd name="connsiteY46" fmla="*/ 4996057 h 6858002"/>
              <a:gd name="connsiteX47" fmla="*/ 6821947 w 6873046"/>
              <a:gd name="connsiteY47" fmla="*/ 5148990 h 6858002"/>
              <a:gd name="connsiteX48" fmla="*/ 6809844 w 6873046"/>
              <a:gd name="connsiteY48" fmla="*/ 5303981 h 6858002"/>
              <a:gd name="connsiteX49" fmla="*/ 6797742 w 6873046"/>
              <a:gd name="connsiteY49" fmla="*/ 5456914 h 6858002"/>
              <a:gd name="connsiteX50" fmla="*/ 6783790 w 6873046"/>
              <a:gd name="connsiteY50" fmla="*/ 5612591 h 6858002"/>
              <a:gd name="connsiteX51" fmla="*/ 6768494 w 6873046"/>
              <a:gd name="connsiteY51" fmla="*/ 5768953 h 6858002"/>
              <a:gd name="connsiteX52" fmla="*/ 6752358 w 6873046"/>
              <a:gd name="connsiteY52" fmla="*/ 5923258 h 6858002"/>
              <a:gd name="connsiteX53" fmla="*/ 6733532 w 6873046"/>
              <a:gd name="connsiteY53" fmla="*/ 6079621 h 6858002"/>
              <a:gd name="connsiteX54" fmla="*/ 6713361 w 6873046"/>
              <a:gd name="connsiteY54" fmla="*/ 6235297 h 6858002"/>
              <a:gd name="connsiteX55" fmla="*/ 6693358 w 6873046"/>
              <a:gd name="connsiteY55" fmla="*/ 6391660 h 6858002"/>
              <a:gd name="connsiteX56" fmla="*/ 6669994 w 6873046"/>
              <a:gd name="connsiteY56" fmla="*/ 6547336 h 6858002"/>
              <a:gd name="connsiteX57" fmla="*/ 6646125 w 6873046"/>
              <a:gd name="connsiteY57" fmla="*/ 6702327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6873046" h="6858002">
                <a:moveTo>
                  <a:pt x="6621081" y="6858002"/>
                </a:moveTo>
                <a:lnTo>
                  <a:pt x="4347889" y="6858002"/>
                </a:lnTo>
                <a:lnTo>
                  <a:pt x="2008047" y="6858002"/>
                </a:lnTo>
                <a:lnTo>
                  <a:pt x="784557" y="6858002"/>
                </a:lnTo>
                <a:lnTo>
                  <a:pt x="784557" y="6858000"/>
                </a:lnTo>
                <a:lnTo>
                  <a:pt x="0" y="6858000"/>
                </a:lnTo>
                <a:lnTo>
                  <a:pt x="0" y="0"/>
                </a:lnTo>
                <a:lnTo>
                  <a:pt x="784557" y="0"/>
                </a:lnTo>
                <a:lnTo>
                  <a:pt x="3070301" y="0"/>
                </a:lnTo>
                <a:lnTo>
                  <a:pt x="4347889" y="0"/>
                </a:lnTo>
                <a:lnTo>
                  <a:pt x="4347889" y="3"/>
                </a:lnTo>
                <a:lnTo>
                  <a:pt x="6626656" y="3"/>
                </a:lnTo>
                <a:lnTo>
                  <a:pt x="6626656" y="4"/>
                </a:lnTo>
                <a:lnTo>
                  <a:pt x="6619903" y="4"/>
                </a:lnTo>
                <a:lnTo>
                  <a:pt x="6625786" y="40466"/>
                </a:lnTo>
                <a:lnTo>
                  <a:pt x="6643100" y="159110"/>
                </a:lnTo>
                <a:lnTo>
                  <a:pt x="6655202" y="245521"/>
                </a:lnTo>
                <a:lnTo>
                  <a:pt x="6667977" y="348391"/>
                </a:lnTo>
                <a:lnTo>
                  <a:pt x="6683273" y="470463"/>
                </a:lnTo>
                <a:lnTo>
                  <a:pt x="6699410" y="605566"/>
                </a:lnTo>
                <a:lnTo>
                  <a:pt x="6716387" y="757813"/>
                </a:lnTo>
                <a:lnTo>
                  <a:pt x="6734372" y="923777"/>
                </a:lnTo>
                <a:lnTo>
                  <a:pt x="6752358" y="1104142"/>
                </a:lnTo>
                <a:lnTo>
                  <a:pt x="6770679" y="1296166"/>
                </a:lnTo>
                <a:lnTo>
                  <a:pt x="6787656" y="1503278"/>
                </a:lnTo>
                <a:lnTo>
                  <a:pt x="6803961" y="1719991"/>
                </a:lnTo>
                <a:lnTo>
                  <a:pt x="6818753" y="1949048"/>
                </a:lnTo>
                <a:lnTo>
                  <a:pt x="6832872" y="2187706"/>
                </a:lnTo>
                <a:lnTo>
                  <a:pt x="6846152" y="2436652"/>
                </a:lnTo>
                <a:lnTo>
                  <a:pt x="6850858" y="2564211"/>
                </a:lnTo>
                <a:lnTo>
                  <a:pt x="6856069" y="2694512"/>
                </a:lnTo>
                <a:lnTo>
                  <a:pt x="6860943" y="2826871"/>
                </a:lnTo>
                <a:lnTo>
                  <a:pt x="6864137" y="2959917"/>
                </a:lnTo>
                <a:lnTo>
                  <a:pt x="6866995" y="3095705"/>
                </a:lnTo>
                <a:lnTo>
                  <a:pt x="6870020" y="3232865"/>
                </a:lnTo>
                <a:lnTo>
                  <a:pt x="6872037" y="3372768"/>
                </a:lnTo>
                <a:lnTo>
                  <a:pt x="6872037" y="3514043"/>
                </a:lnTo>
                <a:lnTo>
                  <a:pt x="6873046" y="3656689"/>
                </a:lnTo>
                <a:lnTo>
                  <a:pt x="6872037" y="3800707"/>
                </a:lnTo>
                <a:lnTo>
                  <a:pt x="6870020" y="3946783"/>
                </a:lnTo>
                <a:lnTo>
                  <a:pt x="6868171" y="4092858"/>
                </a:lnTo>
                <a:lnTo>
                  <a:pt x="6864137" y="4240991"/>
                </a:lnTo>
                <a:lnTo>
                  <a:pt x="6859935" y="4390495"/>
                </a:lnTo>
                <a:lnTo>
                  <a:pt x="6855060" y="4540000"/>
                </a:lnTo>
                <a:lnTo>
                  <a:pt x="6848169" y="4690876"/>
                </a:lnTo>
                <a:lnTo>
                  <a:pt x="6839932" y="4843123"/>
                </a:lnTo>
                <a:lnTo>
                  <a:pt x="6832032" y="4996057"/>
                </a:lnTo>
                <a:lnTo>
                  <a:pt x="6821947" y="5148990"/>
                </a:lnTo>
                <a:lnTo>
                  <a:pt x="6809844" y="5303981"/>
                </a:lnTo>
                <a:lnTo>
                  <a:pt x="6797742" y="5456914"/>
                </a:lnTo>
                <a:lnTo>
                  <a:pt x="6783790" y="5612591"/>
                </a:lnTo>
                <a:lnTo>
                  <a:pt x="6768494" y="5768953"/>
                </a:lnTo>
                <a:lnTo>
                  <a:pt x="6752358" y="5923258"/>
                </a:lnTo>
                <a:lnTo>
                  <a:pt x="6733532" y="6079621"/>
                </a:lnTo>
                <a:lnTo>
                  <a:pt x="6713361" y="6235297"/>
                </a:lnTo>
                <a:lnTo>
                  <a:pt x="6693358" y="6391660"/>
                </a:lnTo>
                <a:lnTo>
                  <a:pt x="6669994" y="6547336"/>
                </a:lnTo>
                <a:lnTo>
                  <a:pt x="6646125" y="6702327"/>
                </a:lnTo>
                <a:close/>
              </a:path>
            </a:pathLst>
          </a:custGeom>
          <a:ln w="44450">
            <a:gradFill>
              <a:gsLst>
                <a:gs pos="5000">
                  <a:schemeClr val="bg2">
                    <a:alpha val="65000"/>
                  </a:schemeClr>
                </a:gs>
                <a:gs pos="98000">
                  <a:schemeClr val="bg2">
                    <a:lumMod val="75000"/>
                    <a:alpha val="55000"/>
                  </a:schemeClr>
                </a:gs>
              </a:gsLst>
              <a:lin ang="5400000" scaled="1"/>
            </a:gradFill>
          </a:ln>
          <a:effectLst>
            <a:outerShdw blurRad="50800" dist="25400" dir="10800000" algn="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62112" y="995517"/>
            <a:ext cx="5568089" cy="4795684"/>
          </a:xfrm>
        </p:spPr>
        <p:txBody>
          <a:bodyPr>
            <a:normAutofit/>
          </a:bodyPr>
          <a:lstStyle/>
          <a:p>
            <a:r>
              <a:rPr lang="en-US" sz="5400" b="1" dirty="0"/>
              <a:t>REMINDER:</a:t>
            </a:r>
          </a:p>
        </p:txBody>
      </p:sp>
      <p:sp>
        <p:nvSpPr>
          <p:cNvPr id="3" name="Content Placeholder 2"/>
          <p:cNvSpPr>
            <a:spLocks noGrp="1"/>
          </p:cNvSpPr>
          <p:nvPr>
            <p:ph idx="1"/>
          </p:nvPr>
        </p:nvSpPr>
        <p:spPr>
          <a:xfrm>
            <a:off x="7194782" y="995517"/>
            <a:ext cx="4353751" cy="4795684"/>
          </a:xfrm>
        </p:spPr>
        <p:txBody>
          <a:bodyPr>
            <a:normAutofit/>
          </a:bodyPr>
          <a:lstStyle/>
          <a:p>
            <a:pPr marL="0" indent="0">
              <a:buNone/>
            </a:pPr>
            <a:r>
              <a:rPr lang="en-US" dirty="0"/>
              <a:t>The Incident Report Form is for Property damage, </a:t>
            </a:r>
            <a:r>
              <a:rPr lang="en-US" dirty="0">
                <a:effectLst>
                  <a:glow rad="38100">
                    <a:schemeClr val="bg1">
                      <a:lumMod val="50000"/>
                      <a:lumOff val="50000"/>
                      <a:alpha val="20000"/>
                    </a:schemeClr>
                  </a:glow>
                </a:effectLst>
              </a:rPr>
              <a:t>vehicle, spill and customer </a:t>
            </a:r>
            <a:r>
              <a:rPr lang="en-US" dirty="0"/>
              <a:t>incidents </a:t>
            </a:r>
          </a:p>
          <a:p>
            <a:pPr marL="0" indent="0">
              <a:buNone/>
            </a:pPr>
            <a:r>
              <a:rPr lang="en-US" dirty="0"/>
              <a:t>…..BUT NOT for employee work-related injuries.</a:t>
            </a:r>
          </a:p>
        </p:txBody>
      </p:sp>
    </p:spTree>
    <p:extLst>
      <p:ext uri="{BB962C8B-B14F-4D97-AF65-F5344CB8AC3E}">
        <p14:creationId xmlns:p14="http://schemas.microsoft.com/office/powerpoint/2010/main" val="120911609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81B8C6C-37E0-456F-A609-759A7726A53C}"/>
              </a:ext>
            </a:extLst>
          </p:cNvPr>
          <p:cNvPicPr>
            <a:picLocks noChangeAspect="1"/>
          </p:cNvPicPr>
          <p:nvPr/>
        </p:nvPicPr>
        <p:blipFill>
          <a:blip r:embed="rId2"/>
          <a:stretch>
            <a:fillRect/>
          </a:stretch>
        </p:blipFill>
        <p:spPr>
          <a:xfrm>
            <a:off x="2429824" y="107576"/>
            <a:ext cx="7674672" cy="6642847"/>
          </a:xfrm>
          <a:prstGeom prst="rect">
            <a:avLst/>
          </a:prstGeom>
        </p:spPr>
      </p:pic>
    </p:spTree>
    <p:extLst>
      <p:ext uri="{BB962C8B-B14F-4D97-AF65-F5344CB8AC3E}">
        <p14:creationId xmlns:p14="http://schemas.microsoft.com/office/powerpoint/2010/main" val="138336785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urry photo of a fire&#10;&#10;Description automatically generated">
            <a:extLst>
              <a:ext uri="{FF2B5EF4-FFF2-40B4-BE49-F238E27FC236}">
                <a16:creationId xmlns:a16="http://schemas.microsoft.com/office/drawing/2014/main" id="{898E4874-3082-497A-83CD-B995A24A77C4}"/>
              </a:ext>
            </a:extLst>
          </p:cNvPr>
          <p:cNvPicPr>
            <a:picLocks noChangeAspect="1"/>
          </p:cNvPicPr>
          <p:nvPr/>
        </p:nvPicPr>
        <p:blipFill>
          <a:blip r:embed="rId2"/>
          <a:stretch>
            <a:fillRect/>
          </a:stretch>
        </p:blipFill>
        <p:spPr>
          <a:xfrm>
            <a:off x="222440" y="91158"/>
            <a:ext cx="4387970" cy="3290977"/>
          </a:xfrm>
          <a:prstGeom prst="rect">
            <a:avLst/>
          </a:prstGeom>
        </p:spPr>
      </p:pic>
      <p:sp>
        <p:nvSpPr>
          <p:cNvPr id="4" name="Text Placeholder 2">
            <a:extLst>
              <a:ext uri="{FF2B5EF4-FFF2-40B4-BE49-F238E27FC236}">
                <a16:creationId xmlns:a16="http://schemas.microsoft.com/office/drawing/2014/main" id="{B9EC1570-2FF5-4B9A-9947-474D9CEA84E1}"/>
              </a:ext>
            </a:extLst>
          </p:cNvPr>
          <p:cNvSpPr txBox="1">
            <a:spLocks/>
          </p:cNvSpPr>
          <p:nvPr/>
        </p:nvSpPr>
        <p:spPr>
          <a:xfrm>
            <a:off x="2668961" y="2340355"/>
            <a:ext cx="2035832" cy="512230"/>
          </a:xfrm>
          <a:prstGeom prst="rect">
            <a:avLst/>
          </a:prstGeom>
        </p:spPr>
        <p:txBody>
          <a:bodyPr vert="horz" lIns="91440" tIns="45720" rIns="91440" bIns="45720" rtlCol="0" anchor="ctr">
            <a:normAutofit/>
          </a:bodyPr>
          <a:lstStyle>
            <a:lvl1pPr marL="285750" indent="-285750" algn="l" defTabSz="457200" rtl="0" eaLnBrk="1" latinLnBrk="0" hangingPunct="1">
              <a:spcBef>
                <a:spcPct val="20000"/>
              </a:spcBef>
              <a:spcAft>
                <a:spcPts val="600"/>
              </a:spcAft>
              <a:buClr>
                <a:schemeClr val="accent1"/>
              </a:buClr>
              <a:buSzPct val="100000"/>
              <a:buFont typeface="Arial"/>
              <a:buChar char="•"/>
              <a:defRPr sz="20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00000"/>
              <a:buFont typeface="Arial"/>
              <a:buChar char="•"/>
              <a:defRPr sz="18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00000"/>
              <a:buFont typeface="Arial"/>
              <a:buChar char="•"/>
              <a:defRPr sz="16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00000"/>
              <a:buFont typeface="Arial"/>
              <a:buChar char="•"/>
              <a:defRPr sz="14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00000"/>
              <a:buFont typeface="Arial"/>
              <a:buChar char="•"/>
              <a:defRPr sz="14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00000"/>
              <a:buFont typeface="Arial"/>
              <a:buChar char="•"/>
              <a:defRPr sz="12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00000"/>
              <a:buFont typeface="Arial"/>
              <a:buChar char="•"/>
              <a:defRPr sz="12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00000"/>
              <a:buFont typeface="Arial"/>
              <a:buChar char="•"/>
              <a:defRPr sz="12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00000"/>
              <a:buFont typeface="Arial"/>
              <a:buChar char="•"/>
              <a:defRPr sz="12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a:lstStyle>
          <a:p>
            <a:pPr marL="0" indent="0">
              <a:lnSpc>
                <a:spcPct val="90000"/>
              </a:lnSpc>
              <a:buNone/>
            </a:pPr>
            <a:r>
              <a:rPr lang="en-US" dirty="0"/>
              <a:t>FuelMart 714 </a:t>
            </a:r>
          </a:p>
        </p:txBody>
      </p:sp>
      <p:sp>
        <p:nvSpPr>
          <p:cNvPr id="7" name="Text Placeholder 2">
            <a:extLst>
              <a:ext uri="{FF2B5EF4-FFF2-40B4-BE49-F238E27FC236}">
                <a16:creationId xmlns:a16="http://schemas.microsoft.com/office/drawing/2014/main" id="{7603F379-A965-4EBA-BB49-9E27F696C90D}"/>
              </a:ext>
            </a:extLst>
          </p:cNvPr>
          <p:cNvSpPr txBox="1">
            <a:spLocks/>
          </p:cNvSpPr>
          <p:nvPr/>
        </p:nvSpPr>
        <p:spPr>
          <a:xfrm>
            <a:off x="8592867" y="2988928"/>
            <a:ext cx="3117265" cy="512230"/>
          </a:xfrm>
          <a:prstGeom prst="rect">
            <a:avLst/>
          </a:prstGeom>
        </p:spPr>
        <p:txBody>
          <a:bodyPr vert="horz" lIns="91440" tIns="45720" rIns="91440" bIns="45720" rtlCol="0" anchor="ctr">
            <a:normAutofit fontScale="92500"/>
          </a:bodyPr>
          <a:lstStyle>
            <a:lvl1pPr marL="285750" indent="-285750" algn="l" defTabSz="457200" rtl="0" eaLnBrk="1" latinLnBrk="0" hangingPunct="1">
              <a:spcBef>
                <a:spcPct val="20000"/>
              </a:spcBef>
              <a:spcAft>
                <a:spcPts val="600"/>
              </a:spcAft>
              <a:buClr>
                <a:schemeClr val="accent1"/>
              </a:buClr>
              <a:buSzPct val="100000"/>
              <a:buFont typeface="Arial"/>
              <a:buChar char="•"/>
              <a:defRPr sz="20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00000"/>
              <a:buFont typeface="Arial"/>
              <a:buChar char="•"/>
              <a:defRPr sz="18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00000"/>
              <a:buFont typeface="Arial"/>
              <a:buChar char="•"/>
              <a:defRPr sz="16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00000"/>
              <a:buFont typeface="Arial"/>
              <a:buChar char="•"/>
              <a:defRPr sz="14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00000"/>
              <a:buFont typeface="Arial"/>
              <a:buChar char="•"/>
              <a:defRPr sz="14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00000"/>
              <a:buFont typeface="Arial"/>
              <a:buChar char="•"/>
              <a:defRPr sz="12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00000"/>
              <a:buFont typeface="Arial"/>
              <a:buChar char="•"/>
              <a:defRPr sz="12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00000"/>
              <a:buFont typeface="Arial"/>
              <a:buChar char="•"/>
              <a:defRPr sz="12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00000"/>
              <a:buFont typeface="Arial"/>
              <a:buChar char="•"/>
              <a:defRPr sz="12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a:lstStyle>
          <a:p>
            <a:pPr marL="0" indent="0">
              <a:lnSpc>
                <a:spcPct val="90000"/>
              </a:lnSpc>
              <a:buNone/>
            </a:pPr>
            <a:r>
              <a:rPr lang="en-US" dirty="0"/>
              <a:t>FuelMart 641, Silica Sand</a:t>
            </a:r>
          </a:p>
        </p:txBody>
      </p:sp>
      <p:sp>
        <p:nvSpPr>
          <p:cNvPr id="10" name="Text Placeholder 2">
            <a:extLst>
              <a:ext uri="{FF2B5EF4-FFF2-40B4-BE49-F238E27FC236}">
                <a16:creationId xmlns:a16="http://schemas.microsoft.com/office/drawing/2014/main" id="{9D9431BB-AF79-4942-B697-1F533972FB3F}"/>
              </a:ext>
            </a:extLst>
          </p:cNvPr>
          <p:cNvSpPr txBox="1">
            <a:spLocks/>
          </p:cNvSpPr>
          <p:nvPr/>
        </p:nvSpPr>
        <p:spPr>
          <a:xfrm>
            <a:off x="8006270" y="6335952"/>
            <a:ext cx="4158430" cy="512230"/>
          </a:xfrm>
          <a:prstGeom prst="rect">
            <a:avLst/>
          </a:prstGeom>
        </p:spPr>
        <p:txBody>
          <a:bodyPr vert="horz" lIns="91440" tIns="45720" rIns="91440" bIns="45720" rtlCol="0" anchor="ctr">
            <a:normAutofit/>
          </a:bodyPr>
          <a:lstStyle>
            <a:lvl1pPr marL="285750" indent="-285750" algn="l" defTabSz="457200" rtl="0" eaLnBrk="1" latinLnBrk="0" hangingPunct="1">
              <a:spcBef>
                <a:spcPct val="20000"/>
              </a:spcBef>
              <a:spcAft>
                <a:spcPts val="600"/>
              </a:spcAft>
              <a:buClr>
                <a:schemeClr val="accent1"/>
              </a:buClr>
              <a:buSzPct val="100000"/>
              <a:buFont typeface="Arial"/>
              <a:buChar char="•"/>
              <a:defRPr sz="20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00000"/>
              <a:buFont typeface="Arial"/>
              <a:buChar char="•"/>
              <a:defRPr sz="18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00000"/>
              <a:buFont typeface="Arial"/>
              <a:buChar char="•"/>
              <a:defRPr sz="16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00000"/>
              <a:buFont typeface="Arial"/>
              <a:buChar char="•"/>
              <a:defRPr sz="14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00000"/>
              <a:buFont typeface="Arial"/>
              <a:buChar char="•"/>
              <a:defRPr sz="14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00000"/>
              <a:buFont typeface="Arial"/>
              <a:buChar char="•"/>
              <a:defRPr sz="12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00000"/>
              <a:buFont typeface="Arial"/>
              <a:buChar char="•"/>
              <a:defRPr sz="12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00000"/>
              <a:buFont typeface="Arial"/>
              <a:buChar char="•"/>
              <a:defRPr sz="12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00000"/>
              <a:buFont typeface="Arial"/>
              <a:buChar char="•"/>
              <a:defRPr sz="12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a:lstStyle>
          <a:p>
            <a:pPr marL="0" indent="0">
              <a:lnSpc>
                <a:spcPct val="90000"/>
              </a:lnSpc>
              <a:buNone/>
            </a:pPr>
            <a:r>
              <a:rPr lang="en-US" dirty="0"/>
              <a:t>FuelMart 767, hydraulic fluid Spill </a:t>
            </a:r>
          </a:p>
        </p:txBody>
      </p:sp>
      <p:pic>
        <p:nvPicPr>
          <p:cNvPr id="12" name="Picture 11" descr="A truck is parked in a parking lot&#10;&#10;Description automatically generated">
            <a:extLst>
              <a:ext uri="{FF2B5EF4-FFF2-40B4-BE49-F238E27FC236}">
                <a16:creationId xmlns:a16="http://schemas.microsoft.com/office/drawing/2014/main" id="{4DC658BD-DCB5-4194-866B-39254850D1F2}"/>
              </a:ext>
            </a:extLst>
          </p:cNvPr>
          <p:cNvPicPr>
            <a:picLocks noChangeAspect="1"/>
          </p:cNvPicPr>
          <p:nvPr/>
        </p:nvPicPr>
        <p:blipFill>
          <a:blip r:embed="rId3"/>
          <a:stretch>
            <a:fillRect/>
          </a:stretch>
        </p:blipFill>
        <p:spPr>
          <a:xfrm>
            <a:off x="8048445" y="3429000"/>
            <a:ext cx="4034018" cy="3025514"/>
          </a:xfrm>
          <a:prstGeom prst="rect">
            <a:avLst/>
          </a:prstGeom>
        </p:spPr>
      </p:pic>
      <p:pic>
        <p:nvPicPr>
          <p:cNvPr id="14" name="Picture 13" descr="A picture containing car, sitting, blue, parked&#10;&#10;Description automatically generated">
            <a:extLst>
              <a:ext uri="{FF2B5EF4-FFF2-40B4-BE49-F238E27FC236}">
                <a16:creationId xmlns:a16="http://schemas.microsoft.com/office/drawing/2014/main" id="{3020D412-7AD3-40B3-99BB-F7A27CE63336}"/>
              </a:ext>
            </a:extLst>
          </p:cNvPr>
          <p:cNvPicPr>
            <a:picLocks noChangeAspect="1"/>
          </p:cNvPicPr>
          <p:nvPr/>
        </p:nvPicPr>
        <p:blipFill>
          <a:blip r:embed="rId4"/>
          <a:stretch>
            <a:fillRect/>
          </a:stretch>
        </p:blipFill>
        <p:spPr>
          <a:xfrm>
            <a:off x="128057" y="3320302"/>
            <a:ext cx="4482353" cy="3361765"/>
          </a:xfrm>
          <a:prstGeom prst="rect">
            <a:avLst/>
          </a:prstGeom>
        </p:spPr>
      </p:pic>
      <p:sp>
        <p:nvSpPr>
          <p:cNvPr id="15" name="Text Placeholder 2">
            <a:extLst>
              <a:ext uri="{FF2B5EF4-FFF2-40B4-BE49-F238E27FC236}">
                <a16:creationId xmlns:a16="http://schemas.microsoft.com/office/drawing/2014/main" id="{F332D45C-F741-44AF-8570-39ADE12FA1B8}"/>
              </a:ext>
            </a:extLst>
          </p:cNvPr>
          <p:cNvSpPr txBox="1">
            <a:spLocks/>
          </p:cNvSpPr>
          <p:nvPr/>
        </p:nvSpPr>
        <p:spPr>
          <a:xfrm>
            <a:off x="1437892" y="6126241"/>
            <a:ext cx="3660473" cy="512230"/>
          </a:xfrm>
          <a:prstGeom prst="rect">
            <a:avLst/>
          </a:prstGeom>
        </p:spPr>
        <p:txBody>
          <a:bodyPr vert="horz" lIns="91440" tIns="45720" rIns="91440" bIns="45720" rtlCol="0" anchor="ctr">
            <a:normAutofit/>
          </a:bodyPr>
          <a:lstStyle>
            <a:lvl1pPr marL="285750" indent="-285750" algn="l" defTabSz="457200" rtl="0" eaLnBrk="1" latinLnBrk="0" hangingPunct="1">
              <a:spcBef>
                <a:spcPct val="20000"/>
              </a:spcBef>
              <a:spcAft>
                <a:spcPts val="600"/>
              </a:spcAft>
              <a:buClr>
                <a:schemeClr val="accent1"/>
              </a:buClr>
              <a:buSzPct val="100000"/>
              <a:buFont typeface="Arial"/>
              <a:buChar char="•"/>
              <a:defRPr sz="20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00000"/>
              <a:buFont typeface="Arial"/>
              <a:buChar char="•"/>
              <a:defRPr sz="18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00000"/>
              <a:buFont typeface="Arial"/>
              <a:buChar char="•"/>
              <a:defRPr sz="16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00000"/>
              <a:buFont typeface="Arial"/>
              <a:buChar char="•"/>
              <a:defRPr sz="14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00000"/>
              <a:buFont typeface="Arial"/>
              <a:buChar char="•"/>
              <a:defRPr sz="14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00000"/>
              <a:buFont typeface="Arial"/>
              <a:buChar char="•"/>
              <a:defRPr sz="12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00000"/>
              <a:buFont typeface="Arial"/>
              <a:buChar char="•"/>
              <a:defRPr sz="12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00000"/>
              <a:buFont typeface="Arial"/>
              <a:buChar char="•"/>
              <a:defRPr sz="12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00000"/>
              <a:buFont typeface="Arial"/>
              <a:buChar char="•"/>
              <a:defRPr sz="12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a:lstStyle>
          <a:p>
            <a:pPr marL="0" indent="0">
              <a:lnSpc>
                <a:spcPct val="90000"/>
              </a:lnSpc>
              <a:buNone/>
            </a:pPr>
            <a:r>
              <a:rPr lang="en-US" dirty="0"/>
              <a:t>FuelMart 764, Corrosive </a:t>
            </a:r>
          </a:p>
        </p:txBody>
      </p:sp>
      <p:pic>
        <p:nvPicPr>
          <p:cNvPr id="17" name="Picture 16" descr="A picture containing plane, outdoor, truck, large&#10;&#10;Description automatically generated">
            <a:extLst>
              <a:ext uri="{FF2B5EF4-FFF2-40B4-BE49-F238E27FC236}">
                <a16:creationId xmlns:a16="http://schemas.microsoft.com/office/drawing/2014/main" id="{B4EFC7C3-0BB0-44CF-93FC-1470F1EEE46D}"/>
              </a:ext>
            </a:extLst>
          </p:cNvPr>
          <p:cNvPicPr>
            <a:picLocks noChangeAspect="1"/>
          </p:cNvPicPr>
          <p:nvPr/>
        </p:nvPicPr>
        <p:blipFill>
          <a:blip r:embed="rId5"/>
          <a:stretch>
            <a:fillRect/>
          </a:stretch>
        </p:blipFill>
        <p:spPr>
          <a:xfrm>
            <a:off x="8048445" y="80836"/>
            <a:ext cx="4056437" cy="3042328"/>
          </a:xfrm>
          <a:prstGeom prst="rect">
            <a:avLst/>
          </a:prstGeom>
        </p:spPr>
      </p:pic>
      <p:pic>
        <p:nvPicPr>
          <p:cNvPr id="19" name="Picture 18" descr="A picture containing outdoor, fire, truck, car&#10;&#10;Description automatically generated">
            <a:extLst>
              <a:ext uri="{FF2B5EF4-FFF2-40B4-BE49-F238E27FC236}">
                <a16:creationId xmlns:a16="http://schemas.microsoft.com/office/drawing/2014/main" id="{A33428DC-978F-4FCB-ACB6-ADEF5C1E27B3}"/>
              </a:ext>
            </a:extLst>
          </p:cNvPr>
          <p:cNvPicPr>
            <a:picLocks noChangeAspect="1"/>
          </p:cNvPicPr>
          <p:nvPr/>
        </p:nvPicPr>
        <p:blipFill>
          <a:blip r:embed="rId6"/>
          <a:stretch>
            <a:fillRect/>
          </a:stretch>
        </p:blipFill>
        <p:spPr>
          <a:xfrm>
            <a:off x="4595004" y="91158"/>
            <a:ext cx="3528349" cy="6272620"/>
          </a:xfrm>
          <a:prstGeom prst="rect">
            <a:avLst/>
          </a:prstGeom>
        </p:spPr>
      </p:pic>
      <p:sp>
        <p:nvSpPr>
          <p:cNvPr id="20" name="Text Placeholder 2">
            <a:extLst>
              <a:ext uri="{FF2B5EF4-FFF2-40B4-BE49-F238E27FC236}">
                <a16:creationId xmlns:a16="http://schemas.microsoft.com/office/drawing/2014/main" id="{FC809642-EC66-4C53-B556-FD20207B7538}"/>
              </a:ext>
            </a:extLst>
          </p:cNvPr>
          <p:cNvSpPr txBox="1">
            <a:spLocks/>
          </p:cNvSpPr>
          <p:nvPr/>
        </p:nvSpPr>
        <p:spPr>
          <a:xfrm>
            <a:off x="5397229" y="6255073"/>
            <a:ext cx="2101055" cy="512230"/>
          </a:xfrm>
          <a:prstGeom prst="rect">
            <a:avLst/>
          </a:prstGeom>
        </p:spPr>
        <p:txBody>
          <a:bodyPr vert="horz" lIns="91440" tIns="45720" rIns="91440" bIns="45720" rtlCol="0" anchor="ctr">
            <a:normAutofit/>
          </a:bodyPr>
          <a:lstStyle>
            <a:lvl1pPr marL="285750" indent="-285750" algn="l" defTabSz="457200" rtl="0" eaLnBrk="1" latinLnBrk="0" hangingPunct="1">
              <a:spcBef>
                <a:spcPct val="20000"/>
              </a:spcBef>
              <a:spcAft>
                <a:spcPts val="600"/>
              </a:spcAft>
              <a:buClr>
                <a:schemeClr val="accent1"/>
              </a:buClr>
              <a:buSzPct val="100000"/>
              <a:buFont typeface="Arial"/>
              <a:buChar char="•"/>
              <a:defRPr sz="20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00000"/>
              <a:buFont typeface="Arial"/>
              <a:buChar char="•"/>
              <a:defRPr sz="18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00000"/>
              <a:buFont typeface="Arial"/>
              <a:buChar char="•"/>
              <a:defRPr sz="16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00000"/>
              <a:buFont typeface="Arial"/>
              <a:buChar char="•"/>
              <a:defRPr sz="14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00000"/>
              <a:buFont typeface="Arial"/>
              <a:buChar char="•"/>
              <a:defRPr sz="14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00000"/>
              <a:buFont typeface="Arial"/>
              <a:buChar char="•"/>
              <a:defRPr sz="12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00000"/>
              <a:buFont typeface="Arial"/>
              <a:buChar char="•"/>
              <a:defRPr sz="12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00000"/>
              <a:buFont typeface="Arial"/>
              <a:buChar char="•"/>
              <a:defRPr sz="12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00000"/>
              <a:buFont typeface="Arial"/>
              <a:buChar char="•"/>
              <a:defRPr sz="12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a:lstStyle>
          <a:p>
            <a:pPr marL="0" indent="0">
              <a:lnSpc>
                <a:spcPct val="90000"/>
              </a:lnSpc>
              <a:buNone/>
            </a:pPr>
            <a:r>
              <a:rPr lang="en-US" dirty="0"/>
              <a:t>FuelMart 645</a:t>
            </a:r>
          </a:p>
        </p:txBody>
      </p:sp>
    </p:spTree>
    <p:extLst>
      <p:ext uri="{BB962C8B-B14F-4D97-AF65-F5344CB8AC3E}">
        <p14:creationId xmlns:p14="http://schemas.microsoft.com/office/powerpoint/2010/main" val="167896112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141413" y="609600"/>
            <a:ext cx="9905998" cy="1468582"/>
          </a:xfrm>
        </p:spPr>
        <p:txBody>
          <a:bodyPr>
            <a:normAutofit/>
          </a:bodyPr>
          <a:lstStyle/>
          <a:p>
            <a:r>
              <a:rPr lang="en-US" b="1" dirty="0"/>
              <a:t>Document Reminder</a:t>
            </a:r>
          </a:p>
        </p:txBody>
      </p:sp>
      <p:graphicFrame>
        <p:nvGraphicFramePr>
          <p:cNvPr id="5" name="Content Placeholder 2">
            <a:extLst>
              <a:ext uri="{FF2B5EF4-FFF2-40B4-BE49-F238E27FC236}">
                <a16:creationId xmlns:a16="http://schemas.microsoft.com/office/drawing/2014/main" id="{F7801F1A-7E8E-4FE6-8266-38E6BF8FC2EF}"/>
              </a:ext>
            </a:extLst>
          </p:cNvPr>
          <p:cNvGraphicFramePr>
            <a:graphicFrameLocks noGrp="1"/>
          </p:cNvGraphicFramePr>
          <p:nvPr>
            <p:ph idx="1"/>
            <p:extLst>
              <p:ext uri="{D42A27DB-BD31-4B8C-83A1-F6EECF244321}">
                <p14:modId xmlns:p14="http://schemas.microsoft.com/office/powerpoint/2010/main" val="1644648456"/>
              </p:ext>
            </p:extLst>
          </p:nvPr>
        </p:nvGraphicFramePr>
        <p:xfrm>
          <a:off x="1141413" y="2285999"/>
          <a:ext cx="9906000" cy="387275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20382388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sp>
        <p:nvSpPr>
          <p:cNvPr id="7" name="Rounded Rectangle 9">
            <a:extLst>
              <a:ext uri="{FF2B5EF4-FFF2-40B4-BE49-F238E27FC236}">
                <a16:creationId xmlns:a16="http://schemas.microsoft.com/office/drawing/2014/main" id="{BCA2EB72-13DC-4DC6-B461-3B036C55B9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7" y="643467"/>
            <a:ext cx="10905066" cy="5571066"/>
          </a:xfrm>
          <a:prstGeom prst="roundRect">
            <a:avLst>
              <a:gd name="adj" fmla="val 2627"/>
            </a:avLst>
          </a:prstGeom>
          <a:solidFill>
            <a:schemeClr val="bg2">
              <a:lumMod val="75000"/>
            </a:schemeClr>
          </a:solidFill>
          <a:ln w="44450">
            <a:gradFill>
              <a:gsLst>
                <a:gs pos="0">
                  <a:schemeClr val="bg2">
                    <a:alpha val="65000"/>
                  </a:schemeClr>
                </a:gs>
                <a:gs pos="98000">
                  <a:schemeClr val="bg2">
                    <a:lumMod val="75000"/>
                    <a:alpha val="55000"/>
                  </a:schemeClr>
                </a:gs>
              </a:gsLst>
              <a:lin ang="5400000" scaled="1"/>
            </a:gradFill>
          </a:ln>
          <a:effectLst>
            <a:innerShdw blurRad="63500" dist="50800" dir="14460000">
              <a:prstClr val="black">
                <a:alpha val="70000"/>
              </a:prstClr>
            </a:innerShdw>
          </a:effectLst>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141413" y="965199"/>
            <a:ext cx="6075552" cy="4918075"/>
          </a:xfrm>
        </p:spPr>
        <p:txBody>
          <a:bodyPr vert="horz" lIns="91440" tIns="45720" rIns="91440" bIns="45720" rtlCol="0" anchor="ctr">
            <a:normAutofit/>
          </a:bodyPr>
          <a:lstStyle/>
          <a:p>
            <a:r>
              <a:rPr lang="en-US" sz="5400" b="1">
                <a:gradFill flip="none" rotWithShape="1">
                  <a:gsLst>
                    <a:gs pos="0">
                      <a:schemeClr val="tx1"/>
                    </a:gs>
                    <a:gs pos="100000">
                      <a:schemeClr val="tx1">
                        <a:lumMod val="65000"/>
                      </a:schemeClr>
                    </a:gs>
                  </a:gsLst>
                  <a:lin ang="5580000" scaled="0"/>
                  <a:tileRect/>
                </a:gradFill>
                <a:effectLst>
                  <a:glow rad="38100">
                    <a:schemeClr val="bg1">
                      <a:lumMod val="65000"/>
                      <a:lumOff val="35000"/>
                      <a:alpha val="50000"/>
                    </a:schemeClr>
                  </a:glow>
                  <a:outerShdw blurRad="28575" dist="31750" dir="13200000" algn="tl" rotWithShape="0">
                    <a:srgbClr val="000000">
                      <a:alpha val="25000"/>
                    </a:srgbClr>
                  </a:outerShdw>
                </a:effectLst>
              </a:rPr>
              <a:t>Injury packet review!</a:t>
            </a:r>
            <a:br>
              <a:rPr lang="en-US" sz="5400" b="1">
                <a:gradFill flip="none" rotWithShape="1">
                  <a:gsLst>
                    <a:gs pos="0">
                      <a:schemeClr val="tx1"/>
                    </a:gs>
                    <a:gs pos="100000">
                      <a:schemeClr val="tx1">
                        <a:lumMod val="65000"/>
                      </a:schemeClr>
                    </a:gs>
                  </a:gsLst>
                  <a:lin ang="5580000" scaled="0"/>
                  <a:tileRect/>
                </a:gradFill>
                <a:effectLst>
                  <a:glow rad="38100">
                    <a:schemeClr val="bg1">
                      <a:lumMod val="65000"/>
                      <a:lumOff val="35000"/>
                      <a:alpha val="50000"/>
                    </a:schemeClr>
                  </a:glow>
                  <a:outerShdw blurRad="28575" dist="31750" dir="13200000" algn="tl" rotWithShape="0">
                    <a:srgbClr val="000000">
                      <a:alpha val="25000"/>
                    </a:srgbClr>
                  </a:outerShdw>
                </a:effectLst>
              </a:rPr>
            </a:br>
            <a:endParaRPr lang="en-US" sz="5400">
              <a:gradFill flip="none" rotWithShape="1">
                <a:gsLst>
                  <a:gs pos="0">
                    <a:schemeClr val="tx1"/>
                  </a:gs>
                  <a:gs pos="100000">
                    <a:schemeClr val="tx1">
                      <a:lumMod val="65000"/>
                    </a:schemeClr>
                  </a:gs>
                </a:gsLst>
                <a:lin ang="5580000" scaled="0"/>
                <a:tileRect/>
              </a:gradFill>
              <a:effectLst>
                <a:glow rad="38100">
                  <a:schemeClr val="bg1">
                    <a:lumMod val="65000"/>
                    <a:lumOff val="35000"/>
                    <a:alpha val="50000"/>
                  </a:schemeClr>
                </a:glow>
                <a:outerShdw blurRad="28575" dist="31750" dir="13200000" algn="tl" rotWithShape="0">
                  <a:srgbClr val="000000">
                    <a:alpha val="25000"/>
                  </a:srgbClr>
                </a:outerShdw>
              </a:effectLst>
            </a:endParaRPr>
          </a:p>
        </p:txBody>
      </p:sp>
      <p:cxnSp>
        <p:nvCxnSpPr>
          <p:cNvPr id="9" name="Straight Connector 8">
            <a:extLst>
              <a:ext uri="{FF2B5EF4-FFF2-40B4-BE49-F238E27FC236}">
                <a16:creationId xmlns:a16="http://schemas.microsoft.com/office/drawing/2014/main" id="{C8F75BF3-096E-451E-A222-96A7F094681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538699" y="2011680"/>
            <a:ext cx="0" cy="2834640"/>
          </a:xfrm>
          <a:prstGeom prst="line">
            <a:avLst/>
          </a:prstGeom>
          <a:ln w="190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3769819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DA26D0D-DCF4-42C1-8FA1-3957F54350AB}"/>
              </a:ext>
            </a:extLst>
          </p:cNvPr>
          <p:cNvSpPr>
            <a:spLocks noGrp="1"/>
          </p:cNvSpPr>
          <p:nvPr>
            <p:ph sz="half" idx="4294967295"/>
          </p:nvPr>
        </p:nvSpPr>
        <p:spPr>
          <a:xfrm>
            <a:off x="550833" y="1324763"/>
            <a:ext cx="11042751" cy="2500618"/>
          </a:xfrm>
        </p:spPr>
        <p:txBody>
          <a:bodyPr vert="horz" lIns="91440" tIns="45720" rIns="91440" bIns="45720" rtlCol="0" anchor="ctr">
            <a:normAutofit/>
          </a:bodyPr>
          <a:lstStyle/>
          <a:p>
            <a:pPr>
              <a:lnSpc>
                <a:spcPct val="90000"/>
              </a:lnSpc>
            </a:pPr>
            <a:r>
              <a:rPr lang="en-US" dirty="0"/>
              <a:t>12.26.19 – FM 626 – Fuel delivery driver indicated there was water in the 87 underground storage tank drop tube spill bucket.  </a:t>
            </a:r>
          </a:p>
        </p:txBody>
      </p:sp>
      <p:sp>
        <p:nvSpPr>
          <p:cNvPr id="5" name="Title 1">
            <a:extLst>
              <a:ext uri="{FF2B5EF4-FFF2-40B4-BE49-F238E27FC236}">
                <a16:creationId xmlns:a16="http://schemas.microsoft.com/office/drawing/2014/main" id="{1F902420-4F11-4423-87B4-60FE015BCCB2}"/>
              </a:ext>
            </a:extLst>
          </p:cNvPr>
          <p:cNvSpPr txBox="1">
            <a:spLocks/>
          </p:cNvSpPr>
          <p:nvPr/>
        </p:nvSpPr>
        <p:spPr>
          <a:xfrm>
            <a:off x="419960" y="161649"/>
            <a:ext cx="9905998" cy="1400451"/>
          </a:xfrm>
          <a:prstGeom prst="rect">
            <a:avLst/>
          </a:prstGeom>
        </p:spPr>
        <p:txBody>
          <a:bodyPr/>
          <a:lstStyle>
            <a:lvl1pPr algn="l" defTabSz="457200" rtl="0" eaLnBrk="1" latinLnBrk="0" hangingPunct="1">
              <a:spcBef>
                <a:spcPct val="0"/>
              </a:spcBef>
              <a:buNone/>
              <a:defRPr sz="3200" kern="1200" cap="all">
                <a:ln w="3175" cmpd="sng">
                  <a:noFill/>
                </a:ln>
                <a:solidFill>
                  <a:schemeClr val="accent1"/>
                </a:soli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b="1" dirty="0"/>
              <a:t>Employee Concerns &amp; Suggestions</a:t>
            </a:r>
          </a:p>
        </p:txBody>
      </p:sp>
    </p:spTree>
    <p:extLst>
      <p:ext uri="{BB962C8B-B14F-4D97-AF65-F5344CB8AC3E}">
        <p14:creationId xmlns:p14="http://schemas.microsoft.com/office/powerpoint/2010/main" val="3845531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E8E699-B4AA-4A7D-B462-E4C665703BB8}"/>
              </a:ext>
            </a:extLst>
          </p:cNvPr>
          <p:cNvSpPr>
            <a:spLocks noGrp="1"/>
          </p:cNvSpPr>
          <p:nvPr>
            <p:ph type="title"/>
          </p:nvPr>
        </p:nvSpPr>
        <p:spPr>
          <a:xfrm>
            <a:off x="1141413" y="174594"/>
            <a:ext cx="9905998" cy="1400451"/>
          </a:xfrm>
        </p:spPr>
        <p:txBody>
          <a:bodyPr/>
          <a:lstStyle/>
          <a:p>
            <a:r>
              <a:rPr lang="en-US" b="1" dirty="0"/>
              <a:t>Employee Work Related Injuries</a:t>
            </a:r>
          </a:p>
        </p:txBody>
      </p:sp>
      <p:sp>
        <p:nvSpPr>
          <p:cNvPr id="3" name="Content Placeholder 2">
            <a:extLst>
              <a:ext uri="{FF2B5EF4-FFF2-40B4-BE49-F238E27FC236}">
                <a16:creationId xmlns:a16="http://schemas.microsoft.com/office/drawing/2014/main" id="{DAB25B15-3374-4461-ADB9-27BAB88D536D}"/>
              </a:ext>
            </a:extLst>
          </p:cNvPr>
          <p:cNvSpPr>
            <a:spLocks noGrp="1"/>
          </p:cNvSpPr>
          <p:nvPr>
            <p:ph idx="1"/>
          </p:nvPr>
        </p:nvSpPr>
        <p:spPr>
          <a:xfrm>
            <a:off x="1141413" y="1575045"/>
            <a:ext cx="9905998" cy="5167084"/>
          </a:xfrm>
        </p:spPr>
        <p:txBody>
          <a:bodyPr>
            <a:normAutofit/>
          </a:bodyPr>
          <a:lstStyle/>
          <a:p>
            <a:r>
              <a:rPr lang="en-US" dirty="0"/>
              <a:t>Previous Injury: </a:t>
            </a:r>
            <a:r>
              <a:rPr lang="en-US" dirty="0">
                <a:gradFill flip="none" rotWithShape="1">
                  <a:gsLst>
                    <a:gs pos="0">
                      <a:schemeClr val="tx1"/>
                    </a:gs>
                    <a:gs pos="100000">
                      <a:schemeClr val="tx1">
                        <a:lumMod val="75000"/>
                      </a:schemeClr>
                    </a:gs>
                  </a:gsLst>
                  <a:lin ang="5580000" scaled="0"/>
                  <a:tileRect/>
                </a:gradFill>
              </a:rPr>
              <a:t>12.09.19 – Office chair broke.  Employee fell to the ground and injured back. Injury resulted in days away from work.  OSHA Recordable.</a:t>
            </a:r>
          </a:p>
          <a:p>
            <a:pPr marL="0" indent="0">
              <a:buNone/>
            </a:pPr>
            <a:r>
              <a:rPr lang="en-US" dirty="0"/>
              <a:t>		* Reminder to report furniture issues to Todd N. for repairs and/or replace 		         defective furniture but be sure to notify Haley or Joel first.</a:t>
            </a:r>
          </a:p>
          <a:p>
            <a:endParaRPr lang="en-US" dirty="0"/>
          </a:p>
          <a:p>
            <a:r>
              <a:rPr lang="en-US" dirty="0"/>
              <a:t>12.19.19 FM employee unknowingly inhaled/ingested an illegal substance causing dizziness and feeling sick.  Employee sought medical treatment.  OSHA recordable injury.</a:t>
            </a:r>
          </a:p>
          <a:p>
            <a:pPr marL="0" indent="0">
              <a:buNone/>
            </a:pPr>
            <a:endParaRPr lang="en-US" dirty="0"/>
          </a:p>
          <a:p>
            <a:pPr lvl="0">
              <a:lnSpc>
                <a:spcPct val="100000"/>
              </a:lnSpc>
            </a:pPr>
            <a:r>
              <a:rPr lang="en-US" dirty="0"/>
              <a:t>12.22.19 FM employee putting deicer down, slipped on the ice and fell hitting their head.</a:t>
            </a:r>
          </a:p>
          <a:p>
            <a:pPr marL="457200" lvl="1" indent="0">
              <a:lnSpc>
                <a:spcPct val="100000"/>
              </a:lnSpc>
              <a:buNone/>
            </a:pPr>
            <a:r>
              <a:rPr lang="en-US" dirty="0"/>
              <a:t>	* Reminder when putting salt down, ensure you stay on areas that are already salted 	   for better  traction.</a:t>
            </a:r>
          </a:p>
          <a:p>
            <a:endParaRPr lang="en-US" dirty="0"/>
          </a:p>
          <a:p>
            <a:endParaRPr lang="en-US" dirty="0"/>
          </a:p>
        </p:txBody>
      </p:sp>
    </p:spTree>
    <p:extLst>
      <p:ext uri="{BB962C8B-B14F-4D97-AF65-F5344CB8AC3E}">
        <p14:creationId xmlns:p14="http://schemas.microsoft.com/office/powerpoint/2010/main" val="246584533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9981C-1366-4382-BCE8-E28F0670A21D}"/>
              </a:ext>
            </a:extLst>
          </p:cNvPr>
          <p:cNvSpPr>
            <a:spLocks noGrp="1"/>
          </p:cNvSpPr>
          <p:nvPr>
            <p:ph type="title"/>
          </p:nvPr>
        </p:nvSpPr>
        <p:spPr>
          <a:xfrm>
            <a:off x="1737696" y="224118"/>
            <a:ext cx="8574740" cy="1089413"/>
          </a:xfrm>
        </p:spPr>
        <p:txBody>
          <a:bodyPr/>
          <a:lstStyle/>
          <a:p>
            <a:r>
              <a:rPr lang="en-US" b="1" dirty="0"/>
              <a:t>OSHA 300A Form posting – Feb. 01, 2020</a:t>
            </a:r>
            <a:endParaRPr lang="en-US" dirty="0"/>
          </a:p>
        </p:txBody>
      </p:sp>
      <p:pic>
        <p:nvPicPr>
          <p:cNvPr id="3" name="Picture 2">
            <a:extLst>
              <a:ext uri="{FF2B5EF4-FFF2-40B4-BE49-F238E27FC236}">
                <a16:creationId xmlns:a16="http://schemas.microsoft.com/office/drawing/2014/main" id="{F9E9FBB7-4522-4F8C-8491-8B1B3CAD6EBC}"/>
              </a:ext>
            </a:extLst>
          </p:cNvPr>
          <p:cNvPicPr>
            <a:picLocks noChangeAspect="1"/>
          </p:cNvPicPr>
          <p:nvPr/>
        </p:nvPicPr>
        <p:blipFill>
          <a:blip r:embed="rId2"/>
          <a:stretch>
            <a:fillRect/>
          </a:stretch>
        </p:blipFill>
        <p:spPr>
          <a:xfrm>
            <a:off x="1015659" y="1063565"/>
            <a:ext cx="10160681" cy="5695824"/>
          </a:xfrm>
          <a:prstGeom prst="rect">
            <a:avLst/>
          </a:prstGeom>
        </p:spPr>
      </p:pic>
    </p:spTree>
    <p:extLst>
      <p:ext uri="{BB962C8B-B14F-4D97-AF65-F5344CB8AC3E}">
        <p14:creationId xmlns:p14="http://schemas.microsoft.com/office/powerpoint/2010/main" val="3713335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4EDAAA-01DB-4227-A67A-3C383B953EA4}"/>
              </a:ext>
            </a:extLst>
          </p:cNvPr>
          <p:cNvSpPr>
            <a:spLocks noGrp="1"/>
          </p:cNvSpPr>
          <p:nvPr>
            <p:ph type="title"/>
          </p:nvPr>
        </p:nvSpPr>
        <p:spPr>
          <a:xfrm>
            <a:off x="830546" y="1960200"/>
            <a:ext cx="9607268" cy="1468800"/>
          </a:xfrm>
        </p:spPr>
        <p:txBody>
          <a:bodyPr>
            <a:normAutofit fontScale="90000"/>
          </a:bodyPr>
          <a:lstStyle/>
          <a:p>
            <a:r>
              <a:rPr lang="en-US" b="1" dirty="0"/>
              <a:t>Open Floor </a:t>
            </a:r>
            <a:br>
              <a:rPr lang="en-US" b="1" dirty="0"/>
            </a:br>
            <a:r>
              <a:rPr lang="en-US" b="1" dirty="0"/>
              <a:t>for Safety concerns </a:t>
            </a:r>
            <a:br>
              <a:rPr lang="en-US" b="1" dirty="0"/>
            </a:br>
            <a:r>
              <a:rPr lang="en-US" b="1" dirty="0"/>
              <a:t>&amp; Suggestion</a:t>
            </a:r>
            <a:br>
              <a:rPr lang="en-US" dirty="0"/>
            </a:br>
            <a:endParaRPr lang="en-US" dirty="0"/>
          </a:p>
        </p:txBody>
      </p:sp>
      <p:sp>
        <p:nvSpPr>
          <p:cNvPr id="3" name="Text Placeholder 2">
            <a:extLst>
              <a:ext uri="{FF2B5EF4-FFF2-40B4-BE49-F238E27FC236}">
                <a16:creationId xmlns:a16="http://schemas.microsoft.com/office/drawing/2014/main" id="{CF08AA28-0698-4C37-8A9D-1DD28B331754}"/>
              </a:ext>
            </a:extLst>
          </p:cNvPr>
          <p:cNvSpPr>
            <a:spLocks noGrp="1"/>
          </p:cNvSpPr>
          <p:nvPr>
            <p:ph type="body" idx="1"/>
          </p:nvPr>
        </p:nvSpPr>
        <p:spPr>
          <a:xfrm>
            <a:off x="1751013" y="3665758"/>
            <a:ext cx="8686801" cy="2417774"/>
          </a:xfrm>
        </p:spPr>
        <p:txBody>
          <a:bodyPr>
            <a:noAutofit/>
          </a:bodyPr>
          <a:lstStyle/>
          <a:p>
            <a:r>
              <a:rPr lang="en-US" dirty="0"/>
              <a:t>Please remember when filling out your monthly safety inspections to send Lisa Hamilton a separate email or comment in the subject line if there are any missing labels/stickers/signs that need replaced.</a:t>
            </a:r>
          </a:p>
          <a:p>
            <a:endParaRPr lang="en-US" dirty="0"/>
          </a:p>
          <a:p>
            <a:r>
              <a:rPr lang="en-US" b="1" dirty="0"/>
              <a:t>Next meeting 2.19.2020</a:t>
            </a:r>
          </a:p>
          <a:p>
            <a:r>
              <a:rPr lang="en-US" dirty="0"/>
              <a:t>Thank you!</a:t>
            </a:r>
          </a:p>
        </p:txBody>
      </p:sp>
    </p:spTree>
    <p:extLst>
      <p:ext uri="{BB962C8B-B14F-4D97-AF65-F5344CB8AC3E}">
        <p14:creationId xmlns:p14="http://schemas.microsoft.com/office/powerpoint/2010/main" val="40783740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E8E699-B4AA-4A7D-B462-E4C665703BB8}"/>
              </a:ext>
            </a:extLst>
          </p:cNvPr>
          <p:cNvSpPr>
            <a:spLocks noGrp="1"/>
          </p:cNvSpPr>
          <p:nvPr>
            <p:ph type="title"/>
          </p:nvPr>
        </p:nvSpPr>
        <p:spPr>
          <a:xfrm>
            <a:off x="1141413" y="174594"/>
            <a:ext cx="9905998" cy="1400451"/>
          </a:xfrm>
        </p:spPr>
        <p:txBody>
          <a:bodyPr/>
          <a:lstStyle/>
          <a:p>
            <a:r>
              <a:rPr lang="en-US" b="1" dirty="0"/>
              <a:t>Employee Work Related Injuries (c0nt.)</a:t>
            </a:r>
          </a:p>
        </p:txBody>
      </p:sp>
      <p:sp>
        <p:nvSpPr>
          <p:cNvPr id="3" name="Content Placeholder 2">
            <a:extLst>
              <a:ext uri="{FF2B5EF4-FFF2-40B4-BE49-F238E27FC236}">
                <a16:creationId xmlns:a16="http://schemas.microsoft.com/office/drawing/2014/main" id="{DAB25B15-3374-4461-ADB9-27BAB88D536D}"/>
              </a:ext>
            </a:extLst>
          </p:cNvPr>
          <p:cNvSpPr>
            <a:spLocks noGrp="1"/>
          </p:cNvSpPr>
          <p:nvPr>
            <p:ph idx="1"/>
          </p:nvPr>
        </p:nvSpPr>
        <p:spPr>
          <a:xfrm>
            <a:off x="1141413" y="1575044"/>
            <a:ext cx="9905998" cy="5108361"/>
          </a:xfrm>
        </p:spPr>
        <p:txBody>
          <a:bodyPr>
            <a:normAutofit/>
          </a:bodyPr>
          <a:lstStyle/>
          <a:p>
            <a:r>
              <a:rPr lang="en-US" dirty="0"/>
              <a:t>01.10.20 FM employee was bagging a rubber strap and it snapped back striking the employee in the left eye.</a:t>
            </a:r>
          </a:p>
          <a:p>
            <a:endParaRPr lang="en-US" dirty="0"/>
          </a:p>
          <a:p>
            <a:r>
              <a:rPr lang="en-US" dirty="0"/>
              <a:t>01.12.20 Subway employee using knife to open bag of olives and lacerated left index finger.</a:t>
            </a:r>
          </a:p>
          <a:p>
            <a:pPr marL="0" indent="0">
              <a:buNone/>
            </a:pPr>
            <a:r>
              <a:rPr lang="en-US" dirty="0"/>
              <a:t>	*knife was closer to the employee, so employee used the knife instead of scissors 	  to open the bag.  Scissors are the proper tool to be used to open plastic bags.</a:t>
            </a:r>
          </a:p>
          <a:p>
            <a:pPr marL="0" indent="0">
              <a:buNone/>
            </a:pPr>
            <a:endParaRPr lang="en-US" dirty="0"/>
          </a:p>
          <a:p>
            <a:r>
              <a:rPr lang="en-US" dirty="0"/>
              <a:t>01.20.20 FM employee picked up a book from the floor and struck right eye and side of forehead.  No injury.</a:t>
            </a:r>
          </a:p>
          <a:p>
            <a:endParaRPr lang="en-US" dirty="0"/>
          </a:p>
          <a:p>
            <a:endParaRPr lang="en-US" dirty="0"/>
          </a:p>
        </p:txBody>
      </p:sp>
    </p:spTree>
    <p:extLst>
      <p:ext uri="{BB962C8B-B14F-4D97-AF65-F5344CB8AC3E}">
        <p14:creationId xmlns:p14="http://schemas.microsoft.com/office/powerpoint/2010/main" val="24734038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7FDA5C-0639-40CD-8418-1AAC043B2B76}"/>
              </a:ext>
            </a:extLst>
          </p:cNvPr>
          <p:cNvSpPr>
            <a:spLocks noGrp="1"/>
          </p:cNvSpPr>
          <p:nvPr>
            <p:ph type="title"/>
          </p:nvPr>
        </p:nvSpPr>
        <p:spPr>
          <a:xfrm>
            <a:off x="1141413" y="4667693"/>
            <a:ext cx="9923766" cy="1063256"/>
          </a:xfrm>
        </p:spPr>
        <p:txBody>
          <a:bodyPr anchor="t">
            <a:normAutofit/>
          </a:bodyPr>
          <a:lstStyle/>
          <a:p>
            <a:pPr>
              <a:lnSpc>
                <a:spcPct val="90000"/>
              </a:lnSpc>
            </a:pPr>
            <a:r>
              <a:rPr lang="en-US" sz="3300" dirty="0"/>
              <a:t>Employee Injuries</a:t>
            </a:r>
            <a:br>
              <a:rPr lang="en-US" sz="3300" dirty="0"/>
            </a:br>
            <a:endParaRPr lang="en-US" sz="3300" dirty="0"/>
          </a:p>
        </p:txBody>
      </p:sp>
      <p:graphicFrame>
        <p:nvGraphicFramePr>
          <p:cNvPr id="5" name="Subtitle 2">
            <a:extLst>
              <a:ext uri="{FF2B5EF4-FFF2-40B4-BE49-F238E27FC236}">
                <a16:creationId xmlns:a16="http://schemas.microsoft.com/office/drawing/2014/main" id="{6539D9C7-B926-4ECB-926D-A4A51B9D5458}"/>
              </a:ext>
            </a:extLst>
          </p:cNvPr>
          <p:cNvGraphicFramePr>
            <a:graphicFrameLocks noGrp="1"/>
          </p:cNvGraphicFramePr>
          <p:nvPr>
            <p:ph idx="1"/>
            <p:extLst>
              <p:ext uri="{D42A27DB-BD31-4B8C-83A1-F6EECF244321}">
                <p14:modId xmlns:p14="http://schemas.microsoft.com/office/powerpoint/2010/main" val="3662808188"/>
              </p:ext>
            </p:extLst>
          </p:nvPr>
        </p:nvGraphicFramePr>
        <p:xfrm>
          <a:off x="1134117" y="1007918"/>
          <a:ext cx="9923767" cy="319000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1043854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E8E699-B4AA-4A7D-B462-E4C665703BB8}"/>
              </a:ext>
            </a:extLst>
          </p:cNvPr>
          <p:cNvSpPr>
            <a:spLocks noGrp="1"/>
          </p:cNvSpPr>
          <p:nvPr>
            <p:ph type="title"/>
          </p:nvPr>
        </p:nvSpPr>
        <p:spPr>
          <a:xfrm>
            <a:off x="487071" y="92362"/>
            <a:ext cx="6383512" cy="1400451"/>
          </a:xfrm>
        </p:spPr>
        <p:txBody>
          <a:bodyPr/>
          <a:lstStyle/>
          <a:p>
            <a:r>
              <a:rPr lang="en-US" b="1" dirty="0"/>
              <a:t>Delivery Diesel Spill</a:t>
            </a:r>
          </a:p>
        </p:txBody>
      </p:sp>
      <p:sp>
        <p:nvSpPr>
          <p:cNvPr id="3" name="Content Placeholder 2">
            <a:extLst>
              <a:ext uri="{FF2B5EF4-FFF2-40B4-BE49-F238E27FC236}">
                <a16:creationId xmlns:a16="http://schemas.microsoft.com/office/drawing/2014/main" id="{DAB25B15-3374-4461-ADB9-27BAB88D536D}"/>
              </a:ext>
            </a:extLst>
          </p:cNvPr>
          <p:cNvSpPr>
            <a:spLocks noGrp="1"/>
          </p:cNvSpPr>
          <p:nvPr>
            <p:ph idx="1"/>
          </p:nvPr>
        </p:nvSpPr>
        <p:spPr>
          <a:xfrm>
            <a:off x="382209" y="1093976"/>
            <a:ext cx="11463046" cy="1850560"/>
          </a:xfrm>
        </p:spPr>
        <p:txBody>
          <a:bodyPr>
            <a:normAutofit/>
          </a:bodyPr>
          <a:lstStyle/>
          <a:p>
            <a:r>
              <a:rPr lang="en-US" dirty="0">
                <a:effectLst/>
              </a:rPr>
              <a:t>1.02.20 - FM 783 – Ports Petroleum driver identified a minor diesel spill and reported it to Helen.  Spill was created by previous fuel delivery driver.</a:t>
            </a:r>
            <a:endParaRPr lang="en-US" dirty="0"/>
          </a:p>
          <a:p>
            <a:endParaRPr lang="en-US" dirty="0"/>
          </a:p>
        </p:txBody>
      </p:sp>
      <p:pic>
        <p:nvPicPr>
          <p:cNvPr id="6" name="Picture 5" descr="A close up of a stone wall&#10;&#10;Description automatically generated">
            <a:extLst>
              <a:ext uri="{FF2B5EF4-FFF2-40B4-BE49-F238E27FC236}">
                <a16:creationId xmlns:a16="http://schemas.microsoft.com/office/drawing/2014/main" id="{BD0BC8E1-9FFF-4943-8F9E-B28CE5052DED}"/>
              </a:ext>
            </a:extLst>
          </p:cNvPr>
          <p:cNvPicPr>
            <a:picLocks noChangeAspect="1"/>
          </p:cNvPicPr>
          <p:nvPr/>
        </p:nvPicPr>
        <p:blipFill>
          <a:blip r:embed="rId2"/>
          <a:stretch>
            <a:fillRect/>
          </a:stretch>
        </p:blipFill>
        <p:spPr>
          <a:xfrm rot="5400000">
            <a:off x="1351727" y="2776148"/>
            <a:ext cx="4559417" cy="3419563"/>
          </a:xfrm>
          <a:prstGeom prst="rect">
            <a:avLst/>
          </a:prstGeom>
        </p:spPr>
      </p:pic>
      <p:pic>
        <p:nvPicPr>
          <p:cNvPr id="8" name="Picture 7" descr="A close up of a camera&#10;&#10;Description automatically generated">
            <a:extLst>
              <a:ext uri="{FF2B5EF4-FFF2-40B4-BE49-F238E27FC236}">
                <a16:creationId xmlns:a16="http://schemas.microsoft.com/office/drawing/2014/main" id="{8918DEAF-227C-490E-8282-1744A16568FF}"/>
              </a:ext>
            </a:extLst>
          </p:cNvPr>
          <p:cNvPicPr>
            <a:picLocks noChangeAspect="1"/>
          </p:cNvPicPr>
          <p:nvPr/>
        </p:nvPicPr>
        <p:blipFill>
          <a:blip r:embed="rId3"/>
          <a:stretch>
            <a:fillRect/>
          </a:stretch>
        </p:blipFill>
        <p:spPr>
          <a:xfrm rot="5400000">
            <a:off x="6134122" y="2629414"/>
            <a:ext cx="4727113" cy="3545335"/>
          </a:xfrm>
          <a:prstGeom prst="rect">
            <a:avLst/>
          </a:prstGeom>
        </p:spPr>
      </p:pic>
    </p:spTree>
    <p:extLst>
      <p:ext uri="{BB962C8B-B14F-4D97-AF65-F5344CB8AC3E}">
        <p14:creationId xmlns:p14="http://schemas.microsoft.com/office/powerpoint/2010/main" val="32574794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E8E699-B4AA-4A7D-B462-E4C665703BB8}"/>
              </a:ext>
            </a:extLst>
          </p:cNvPr>
          <p:cNvSpPr>
            <a:spLocks noGrp="1"/>
          </p:cNvSpPr>
          <p:nvPr>
            <p:ph type="title"/>
          </p:nvPr>
        </p:nvSpPr>
        <p:spPr>
          <a:xfrm>
            <a:off x="487071" y="92362"/>
            <a:ext cx="9905998" cy="1400451"/>
          </a:xfrm>
        </p:spPr>
        <p:txBody>
          <a:bodyPr/>
          <a:lstStyle/>
          <a:p>
            <a:r>
              <a:rPr lang="en-US" b="1" dirty="0"/>
              <a:t>Customer Diesel Spill</a:t>
            </a:r>
          </a:p>
        </p:txBody>
      </p:sp>
      <p:sp>
        <p:nvSpPr>
          <p:cNvPr id="3" name="Content Placeholder 2">
            <a:extLst>
              <a:ext uri="{FF2B5EF4-FFF2-40B4-BE49-F238E27FC236}">
                <a16:creationId xmlns:a16="http://schemas.microsoft.com/office/drawing/2014/main" id="{DAB25B15-3374-4461-ADB9-27BAB88D536D}"/>
              </a:ext>
            </a:extLst>
          </p:cNvPr>
          <p:cNvSpPr>
            <a:spLocks noGrp="1"/>
          </p:cNvSpPr>
          <p:nvPr>
            <p:ph idx="1"/>
          </p:nvPr>
        </p:nvSpPr>
        <p:spPr>
          <a:xfrm>
            <a:off x="805853" y="1115735"/>
            <a:ext cx="11215571" cy="2508309"/>
          </a:xfrm>
        </p:spPr>
        <p:txBody>
          <a:bodyPr>
            <a:normAutofit/>
          </a:bodyPr>
          <a:lstStyle/>
          <a:p>
            <a:r>
              <a:rPr lang="en-US" dirty="0"/>
              <a:t>1.9.20 FM 645  customer using the satellite nozzle at diesel pump 8 overfilled their semi saddle tank and approximately 5 gallons was spilled onto the concrete.  FM was able to clean it up.  The customer said the nozzle did not shut off.  The next customer had no issues with the satellite nozzle shutting off.  The nozzle was not taken out of service. </a:t>
            </a:r>
          </a:p>
          <a:p>
            <a:endParaRPr lang="en-US" dirty="0"/>
          </a:p>
          <a:p>
            <a:endParaRPr lang="en-US" dirty="0"/>
          </a:p>
        </p:txBody>
      </p:sp>
      <p:pic>
        <p:nvPicPr>
          <p:cNvPr id="6" name="Picture 5" descr="A car parked on the side of a road&#10;&#10;Description automatically generated">
            <a:extLst>
              <a:ext uri="{FF2B5EF4-FFF2-40B4-BE49-F238E27FC236}">
                <a16:creationId xmlns:a16="http://schemas.microsoft.com/office/drawing/2014/main" id="{B389F8B5-F726-4099-91D5-C273EECA57F2}"/>
              </a:ext>
            </a:extLst>
          </p:cNvPr>
          <p:cNvPicPr>
            <a:picLocks noChangeAspect="1"/>
          </p:cNvPicPr>
          <p:nvPr/>
        </p:nvPicPr>
        <p:blipFill>
          <a:blip r:embed="rId2"/>
          <a:stretch>
            <a:fillRect/>
          </a:stretch>
        </p:blipFill>
        <p:spPr>
          <a:xfrm>
            <a:off x="286869" y="2816631"/>
            <a:ext cx="6212541" cy="3492808"/>
          </a:xfrm>
          <a:prstGeom prst="rect">
            <a:avLst/>
          </a:prstGeom>
        </p:spPr>
      </p:pic>
      <p:pic>
        <p:nvPicPr>
          <p:cNvPr id="8" name="Picture 7" descr="A picture containing sitting, building, man, woman&#10;&#10;Description automatically generated">
            <a:extLst>
              <a:ext uri="{FF2B5EF4-FFF2-40B4-BE49-F238E27FC236}">
                <a16:creationId xmlns:a16="http://schemas.microsoft.com/office/drawing/2014/main" id="{25ADDAF5-9D0D-4489-9FE8-C11EC8E8F002}"/>
              </a:ext>
            </a:extLst>
          </p:cNvPr>
          <p:cNvPicPr>
            <a:picLocks noChangeAspect="1"/>
          </p:cNvPicPr>
          <p:nvPr/>
        </p:nvPicPr>
        <p:blipFill>
          <a:blip r:embed="rId3"/>
          <a:stretch>
            <a:fillRect/>
          </a:stretch>
        </p:blipFill>
        <p:spPr>
          <a:xfrm>
            <a:off x="5135023" y="2711584"/>
            <a:ext cx="6886401" cy="3871665"/>
          </a:xfrm>
          <a:prstGeom prst="rect">
            <a:avLst/>
          </a:prstGeom>
        </p:spPr>
      </p:pic>
    </p:spTree>
    <p:extLst>
      <p:ext uri="{BB962C8B-B14F-4D97-AF65-F5344CB8AC3E}">
        <p14:creationId xmlns:p14="http://schemas.microsoft.com/office/powerpoint/2010/main" val="26215834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E8E699-B4AA-4A7D-B462-E4C665703BB8}"/>
              </a:ext>
            </a:extLst>
          </p:cNvPr>
          <p:cNvSpPr>
            <a:spLocks noGrp="1"/>
          </p:cNvSpPr>
          <p:nvPr>
            <p:ph type="title"/>
          </p:nvPr>
        </p:nvSpPr>
        <p:spPr>
          <a:xfrm>
            <a:off x="487071" y="92362"/>
            <a:ext cx="9905998" cy="1400451"/>
          </a:xfrm>
        </p:spPr>
        <p:txBody>
          <a:bodyPr/>
          <a:lstStyle/>
          <a:p>
            <a:r>
              <a:rPr lang="en-US" b="1" dirty="0"/>
              <a:t>Customer Diesel Spill</a:t>
            </a:r>
          </a:p>
        </p:txBody>
      </p:sp>
      <p:sp>
        <p:nvSpPr>
          <p:cNvPr id="3" name="Content Placeholder 2">
            <a:extLst>
              <a:ext uri="{FF2B5EF4-FFF2-40B4-BE49-F238E27FC236}">
                <a16:creationId xmlns:a16="http://schemas.microsoft.com/office/drawing/2014/main" id="{DAB25B15-3374-4461-ADB9-27BAB88D536D}"/>
              </a:ext>
            </a:extLst>
          </p:cNvPr>
          <p:cNvSpPr>
            <a:spLocks noGrp="1"/>
          </p:cNvSpPr>
          <p:nvPr>
            <p:ph idx="1"/>
          </p:nvPr>
        </p:nvSpPr>
        <p:spPr>
          <a:xfrm>
            <a:off x="822631" y="792588"/>
            <a:ext cx="5838227" cy="5454590"/>
          </a:xfrm>
        </p:spPr>
        <p:txBody>
          <a:bodyPr>
            <a:normAutofit/>
          </a:bodyPr>
          <a:lstStyle/>
          <a:p>
            <a:r>
              <a:rPr lang="en-US" dirty="0"/>
              <a:t>1.9.20 - FM 641- </a:t>
            </a:r>
            <a:r>
              <a:rPr lang="en-US" dirty="0">
                <a:effectLst/>
              </a:rPr>
              <a:t>Ports Petroleum fleet manager had a minor diesel spill at pump 13. The nozzle was leaking when he was filling up the shop pickup truck. He indicated the nozzle is leaking where the hose screws into the nozzle.  He informed FM employees of the nozzle issue.  FM fixed the issue.</a:t>
            </a:r>
            <a:endParaRPr lang="en-US" dirty="0"/>
          </a:p>
          <a:p>
            <a:endParaRPr lang="en-US" dirty="0"/>
          </a:p>
        </p:txBody>
      </p:sp>
      <p:pic>
        <p:nvPicPr>
          <p:cNvPr id="7" name="Picture 6" descr="A close up of a bicycle&#10;&#10;Description automatically generated">
            <a:extLst>
              <a:ext uri="{FF2B5EF4-FFF2-40B4-BE49-F238E27FC236}">
                <a16:creationId xmlns:a16="http://schemas.microsoft.com/office/drawing/2014/main" id="{D5E3325E-E9AA-4594-8E80-DB1BE3CDBD7B}"/>
              </a:ext>
            </a:extLst>
          </p:cNvPr>
          <p:cNvPicPr>
            <a:picLocks noChangeAspect="1"/>
          </p:cNvPicPr>
          <p:nvPr/>
        </p:nvPicPr>
        <p:blipFill>
          <a:blip r:embed="rId2"/>
          <a:stretch>
            <a:fillRect/>
          </a:stretch>
        </p:blipFill>
        <p:spPr>
          <a:xfrm rot="5400000">
            <a:off x="6217456" y="1092115"/>
            <a:ext cx="6231693" cy="4673770"/>
          </a:xfrm>
          <a:prstGeom prst="rect">
            <a:avLst/>
          </a:prstGeom>
        </p:spPr>
      </p:pic>
    </p:spTree>
    <p:extLst>
      <p:ext uri="{BB962C8B-B14F-4D97-AF65-F5344CB8AC3E}">
        <p14:creationId xmlns:p14="http://schemas.microsoft.com/office/powerpoint/2010/main" val="2538540074"/>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esh">
  <a:themeElements>
    <a:clrScheme name="Mesh">
      <a:dk1>
        <a:sysClr val="windowText" lastClr="000000"/>
      </a:dk1>
      <a:lt1>
        <a:sysClr val="window" lastClr="FFFFFF"/>
      </a:lt1>
      <a:dk2>
        <a:srgbClr val="363D46"/>
      </a:dk2>
      <a:lt2>
        <a:srgbClr val="EBEBEB"/>
      </a:lt2>
      <a:accent1>
        <a:srgbClr val="5AD0B8"/>
      </a:accent1>
      <a:accent2>
        <a:srgbClr val="47BB7E"/>
      </a:accent2>
      <a:accent3>
        <a:srgbClr val="96CD4B"/>
      </a:accent3>
      <a:accent4>
        <a:srgbClr val="61C7DD"/>
      </a:accent4>
      <a:accent5>
        <a:srgbClr val="2495CF"/>
      </a:accent5>
      <a:accent6>
        <a:srgbClr val="5A74D1"/>
      </a:accent6>
      <a:hlink>
        <a:srgbClr val="72CEBB"/>
      </a:hlink>
      <a:folHlink>
        <a:srgbClr val="98E6D6"/>
      </a:folHlink>
    </a:clrScheme>
    <a:fontScheme name="Mesh">
      <a:majorFont>
        <a:latin typeface="Century Gothic"/>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Mesh">
      <a:fillStyleLst>
        <a:solidFill>
          <a:schemeClr val="phClr"/>
        </a:solidFill>
        <a:gradFill rotWithShape="1">
          <a:gsLst>
            <a:gs pos="0">
              <a:schemeClr val="phClr">
                <a:tint val="60000"/>
                <a:lumMod val="110000"/>
              </a:schemeClr>
            </a:gs>
            <a:gs pos="100000">
              <a:schemeClr val="phClr">
                <a:tint val="82000"/>
              </a:schemeClr>
            </a:gs>
          </a:gsLst>
          <a:lin ang="5400000" scaled="0"/>
        </a:gradFill>
        <a:gradFill rotWithShape="1">
          <a:gsLst>
            <a:gs pos="0">
              <a:schemeClr val="phClr">
                <a:tint val="96000"/>
                <a:lumMod val="104000"/>
              </a:schemeClr>
            </a:gs>
            <a:gs pos="100000">
              <a:schemeClr val="phClr">
                <a:shade val="84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innerShdw blurRad="50800" dist="25400" dir="13500000">
              <a:srgbClr val="000000">
                <a:alpha val="55000"/>
              </a:srgbClr>
            </a:innerShdw>
          </a:effectLst>
        </a:effectStyle>
        <a:effectStyle>
          <a:effectLst>
            <a:outerShdw blurRad="50800" dist="38100" dir="5400000" rotWithShape="0">
              <a:srgbClr val="000000">
                <a:alpha val="60000"/>
              </a:srgbClr>
            </a:outerShdw>
          </a:effectLst>
          <a:scene3d>
            <a:camera prst="orthographicFront">
              <a:rot lat="0" lon="0" rev="0"/>
            </a:camera>
            <a:lightRig rig="threePt" dir="tl"/>
          </a:scene3d>
          <a:sp3d>
            <a:bevelT w="25400" h="25400" prst="slope"/>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28000"/>
                <a:satMod val="94000"/>
                <a:lumMod val="20000"/>
              </a:schemeClr>
              <a:schemeClr val="phClr">
                <a:tint val="94000"/>
                <a:shade val="84000"/>
                <a:satMod val="148000"/>
                <a:lumMod val="114000"/>
              </a:schemeClr>
            </a:duotone>
          </a:blip>
          <a:stretch/>
        </a:blipFill>
      </a:bgFillStyleLst>
    </a:fmtScheme>
  </a:themeElements>
  <a:objectDefaults/>
  <a:extraClrSchemeLst/>
  <a:extLst>
    <a:ext uri="{05A4C25C-085E-4340-85A3-A5531E510DB2}">
      <thm15:themeFamily xmlns:thm15="http://schemas.microsoft.com/office/thememl/2012/main" name="Mesh" id="{789EC3FE-34FD-429C-9918-760025E6C145}" vid="{0F262FD6-3409-4039-A531-64BD4D2F99E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655</TotalTime>
  <Words>1942</Words>
  <Application>Microsoft Office PowerPoint</Application>
  <PresentationFormat>Widescreen</PresentationFormat>
  <Paragraphs>137</Paragraphs>
  <Slides>41</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41</vt:i4>
      </vt:variant>
    </vt:vector>
  </HeadingPairs>
  <TitlesOfParts>
    <vt:vector size="45" baseType="lpstr">
      <vt:lpstr>Arial</vt:lpstr>
      <vt:lpstr>Calibri</vt:lpstr>
      <vt:lpstr>Century Gothic</vt:lpstr>
      <vt:lpstr>Mesh</vt:lpstr>
      <vt:lpstr>FuelMart &amp; Subway  Safety Committee Meeting</vt:lpstr>
      <vt:lpstr>PowerPoint Presentation</vt:lpstr>
      <vt:lpstr>Incidents and Injuries From 12.16.19 to 1.22.20</vt:lpstr>
      <vt:lpstr>Employee Work Related Injuries</vt:lpstr>
      <vt:lpstr>Employee Work Related Injuries (c0nt.)</vt:lpstr>
      <vt:lpstr>Employee Injuries </vt:lpstr>
      <vt:lpstr>Delivery Diesel Spill</vt:lpstr>
      <vt:lpstr>Customer Diesel Spill</vt:lpstr>
      <vt:lpstr>Customer Diesel Spill</vt:lpstr>
      <vt:lpstr>FM Property Damage</vt:lpstr>
      <vt:lpstr>Customer Health Issue</vt:lpstr>
      <vt:lpstr>Customer Diesel Spill</vt:lpstr>
      <vt:lpstr>Customer Gasoline Spill</vt:lpstr>
      <vt:lpstr>Incidents:</vt:lpstr>
      <vt:lpstr>   Date Range: Jan. 01, 2019 – Dec. 31, 2019    Company Total Incidents: 186        FuelMart &amp; Subway Total Incidents: 84       FuelMart &amp; Subway employee injuries Reported: 20  FuelMart Property Damage and/or Vehicle Incidents: 24  FuelMart Customer Spills: 14  (10 spills at fuel pumps)  FuelMart &amp; Subway Customer injuries reported: 20  Other Incidents: 6</vt:lpstr>
      <vt:lpstr>   Date Range: Jan. 01, 2020 – Jan. 22, 2020    Company Total Incidents: 15        FuelMart &amp; Subway Total Incidents:  10      FuelMart &amp; Subway employee injuries Reported: 3  FuelMart Property Damage and/or Vehicle Incidents: 1   FuelMart Customer Spills: 5  (4 spills at fuel pumps)  FuelMart &amp; Subway Customer injuries reported: 0  Other Incidents: 1   (heart attack)</vt:lpstr>
      <vt:lpstr>Safety Topic – Incident training  </vt:lpstr>
      <vt:lpstr>  </vt:lpstr>
      <vt:lpstr>Ohio &amp; Non oHio Injury Sleeve Packets </vt:lpstr>
      <vt:lpstr>PowerPoint Presentation</vt:lpstr>
      <vt:lpstr>Ohio Injury Packet Contents</vt:lpstr>
      <vt:lpstr>Ohio Injury Packet Contents (Cont.)</vt:lpstr>
      <vt:lpstr>Non Ohio Injury Packet Contents</vt:lpstr>
      <vt:lpstr>Injury packets!!</vt:lpstr>
      <vt:lpstr>WHY Report work related injuries??</vt:lpstr>
      <vt:lpstr>PowerPoint Presentation</vt:lpstr>
      <vt:lpstr>If no medical treatment or only first aid treatment is required:</vt:lpstr>
      <vt:lpstr>If employee seeks or requires medical treatment, the following steps must be completed:</vt:lpstr>
      <vt:lpstr>If employee seeks or requires medical treatment, the following steps must be completed:</vt:lpstr>
      <vt:lpstr>Work related injuries Questions </vt:lpstr>
      <vt:lpstr>Incident report form updated </vt:lpstr>
      <vt:lpstr>PowerPoint Presentation</vt:lpstr>
      <vt:lpstr>PowerPoint Presentation</vt:lpstr>
      <vt:lpstr>REMINDER:</vt:lpstr>
      <vt:lpstr>PowerPoint Presentation</vt:lpstr>
      <vt:lpstr>PowerPoint Presentation</vt:lpstr>
      <vt:lpstr>Document Reminder</vt:lpstr>
      <vt:lpstr>Injury packet review! </vt:lpstr>
      <vt:lpstr>PowerPoint Presentation</vt:lpstr>
      <vt:lpstr>OSHA 300A Form posting – Feb. 01, 2020</vt:lpstr>
      <vt:lpstr>Open Floor  for Safety concerns  &amp; Suggestion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FuelMart &amp; Subway  Safety Committee Meeting</dc:title>
  <dc:creator>Lisa Hamilton</dc:creator>
  <cp:lastModifiedBy>Lisa Hamilton</cp:lastModifiedBy>
  <cp:revision>102</cp:revision>
  <dcterms:created xsi:type="dcterms:W3CDTF">2019-12-17T20:15:51Z</dcterms:created>
  <dcterms:modified xsi:type="dcterms:W3CDTF">2020-01-22T17:13:36Z</dcterms:modified>
</cp:coreProperties>
</file>